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89" r:id="rId6"/>
    <p:sldId id="258" r:id="rId7"/>
    <p:sldId id="260" r:id="rId8"/>
    <p:sldId id="278" r:id="rId9"/>
    <p:sldId id="293" r:id="rId10"/>
    <p:sldId id="264" r:id="rId11"/>
    <p:sldId id="265" r:id="rId12"/>
    <p:sldId id="288" r:id="rId13"/>
    <p:sldId id="287" r:id="rId14"/>
    <p:sldId id="257" r:id="rId15"/>
    <p:sldId id="290" r:id="rId16"/>
    <p:sldId id="296" r:id="rId17"/>
    <p:sldId id="294" r:id="rId18"/>
    <p:sldId id="291" r:id="rId19"/>
    <p:sldId id="297" r:id="rId20"/>
    <p:sldId id="261" r:id="rId21"/>
    <p:sldId id="262" r:id="rId22"/>
    <p:sldId id="277" r:id="rId23"/>
    <p:sldId id="269" r:id="rId24"/>
    <p:sldId id="263" r:id="rId25"/>
    <p:sldId id="292"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79F9E-E44C-4C3B-AC2E-A272AB0B8C80}" v="7" dt="2025-11-04T10:03:13.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704" autoAdjust="0"/>
  </p:normalViewPr>
  <p:slideViewPr>
    <p:cSldViewPr snapToGrid="0">
      <p:cViewPr varScale="1">
        <p:scale>
          <a:sx n="58" d="100"/>
          <a:sy n="58" d="100"/>
        </p:scale>
        <p:origin x="68"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Ettridge" userId="5c9f7c20-a37e-4e69-ba20-915c3bb346c9" providerId="ADAL" clId="{1B8D918F-53E0-430B-97D1-81BD836CE2B0}"/>
    <pc:docChg chg="modSld">
      <pc:chgData name="Sandy Ettridge" userId="5c9f7c20-a37e-4e69-ba20-915c3bb346c9" providerId="ADAL" clId="{1B8D918F-53E0-430B-97D1-81BD836CE2B0}" dt="2025-11-04T10:03:24.856" v="137" actId="1076"/>
      <pc:docMkLst>
        <pc:docMk/>
      </pc:docMkLst>
      <pc:sldChg chg="addSp modSp mod modNotesTx">
        <pc:chgData name="Sandy Ettridge" userId="5c9f7c20-a37e-4e69-ba20-915c3bb346c9" providerId="ADAL" clId="{1B8D918F-53E0-430B-97D1-81BD836CE2B0}" dt="2025-11-04T09:54:40.846" v="131" actId="20577"/>
        <pc:sldMkLst>
          <pc:docMk/>
          <pc:sldMk cId="450499845" sldId="293"/>
        </pc:sldMkLst>
        <pc:picChg chg="add mod">
          <ac:chgData name="Sandy Ettridge" userId="5c9f7c20-a37e-4e69-ba20-915c3bb346c9" providerId="ADAL" clId="{1B8D918F-53E0-430B-97D1-81BD836CE2B0}" dt="2025-11-04T09:53:55.274" v="6" actId="1440"/>
          <ac:picMkLst>
            <pc:docMk/>
            <pc:sldMk cId="450499845" sldId="293"/>
            <ac:picMk id="4" creationId="{CE7F77AE-CBD9-8C84-CA35-4B9DA04CF130}"/>
          </ac:picMkLst>
        </pc:picChg>
        <pc:picChg chg="mod">
          <ac:chgData name="Sandy Ettridge" userId="5c9f7c20-a37e-4e69-ba20-915c3bb346c9" providerId="ADAL" clId="{1B8D918F-53E0-430B-97D1-81BD836CE2B0}" dt="2025-11-04T09:53:35.221" v="3" actId="1076"/>
          <ac:picMkLst>
            <pc:docMk/>
            <pc:sldMk cId="450499845" sldId="293"/>
            <ac:picMk id="5128" creationId="{38C5E47F-F9B0-703D-270A-8105828A53C3}"/>
          </ac:picMkLst>
        </pc:picChg>
      </pc:sldChg>
      <pc:sldChg chg="addSp delSp modSp mod">
        <pc:chgData name="Sandy Ettridge" userId="5c9f7c20-a37e-4e69-ba20-915c3bb346c9" providerId="ADAL" clId="{1B8D918F-53E0-430B-97D1-81BD836CE2B0}" dt="2025-11-04T10:03:24.856" v="137" actId="1076"/>
        <pc:sldMkLst>
          <pc:docMk/>
          <pc:sldMk cId="2142472116" sldId="294"/>
        </pc:sldMkLst>
        <pc:spChg chg="add mod">
          <ac:chgData name="Sandy Ettridge" userId="5c9f7c20-a37e-4e69-ba20-915c3bb346c9" providerId="ADAL" clId="{1B8D918F-53E0-430B-97D1-81BD836CE2B0}" dt="2025-11-04T10:02:52.922" v="132" actId="478"/>
          <ac:spMkLst>
            <pc:docMk/>
            <pc:sldMk cId="2142472116" sldId="294"/>
            <ac:spMk id="2" creationId="{7408F10D-4809-9D95-A92F-61C7C6BF6AF5}"/>
          </ac:spMkLst>
        </pc:spChg>
        <pc:picChg chg="add">
          <ac:chgData name="Sandy Ettridge" userId="5c9f7c20-a37e-4e69-ba20-915c3bb346c9" providerId="ADAL" clId="{1B8D918F-53E0-430B-97D1-81BD836CE2B0}" dt="2025-11-04T10:02:54.195" v="133"/>
          <ac:picMkLst>
            <pc:docMk/>
            <pc:sldMk cId="2142472116" sldId="294"/>
            <ac:picMk id="3" creationId="{923AFE83-B6E5-89DE-5BD9-713D3D5C80ED}"/>
          </ac:picMkLst>
        </pc:picChg>
        <pc:picChg chg="add mod">
          <ac:chgData name="Sandy Ettridge" userId="5c9f7c20-a37e-4e69-ba20-915c3bb346c9" providerId="ADAL" clId="{1B8D918F-53E0-430B-97D1-81BD836CE2B0}" dt="2025-11-04T10:03:24.856" v="137" actId="1076"/>
          <ac:picMkLst>
            <pc:docMk/>
            <pc:sldMk cId="2142472116" sldId="294"/>
            <ac:picMk id="5" creationId="{66A76D6C-5FDC-C289-D96E-861AE75CE52E}"/>
          </ac:picMkLst>
        </pc:picChg>
        <pc:picChg chg="del">
          <ac:chgData name="Sandy Ettridge" userId="5c9f7c20-a37e-4e69-ba20-915c3bb346c9" providerId="ADAL" clId="{1B8D918F-53E0-430B-97D1-81BD836CE2B0}" dt="2025-11-04T10:02:52.922" v="132" actId="478"/>
          <ac:picMkLst>
            <pc:docMk/>
            <pc:sldMk cId="2142472116" sldId="294"/>
            <ac:picMk id="1026" creationId="{C81DE0A3-6450-99F8-853D-28480DA17C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CC9A-8CA4-4966-BD8E-BB47B8112EF4}"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40E66-ADB1-4021-925E-5717588F2826}" type="slidenum">
              <a:rPr lang="en-GB" smtClean="0"/>
              <a:t>‹#›</a:t>
            </a:fld>
            <a:endParaRPr lang="en-GB"/>
          </a:p>
        </p:txBody>
      </p:sp>
    </p:spTree>
    <p:extLst>
      <p:ext uri="{BB962C8B-B14F-4D97-AF65-F5344CB8AC3E}">
        <p14:creationId xmlns:p14="http://schemas.microsoft.com/office/powerpoint/2010/main" val="90292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ways in which you have prepared the space for worship. As the children come in, you can choose music that promotes</a:t>
            </a:r>
            <a:r>
              <a:rPr lang="en-US" baseline="0" dirty="0"/>
              <a:t> reflection and engagement- or music that is relevant to today’s theme or value. I have suggested the ‘Benedictus’ movement from ‘The Armed Man’, which has come to </a:t>
            </a:r>
            <a:r>
              <a:rPr lang="en-US" baseline="0" dirty="0" err="1"/>
              <a:t>symbolise</a:t>
            </a:r>
            <a:r>
              <a:rPr lang="en-US" baseline="0" dirty="0"/>
              <a:t> hope and peace.</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1</a:t>
            </a:fld>
            <a:endParaRPr lang="en-GB"/>
          </a:p>
        </p:txBody>
      </p:sp>
    </p:spTree>
    <p:extLst>
      <p:ext uri="{BB962C8B-B14F-4D97-AF65-F5344CB8AC3E}">
        <p14:creationId xmlns:p14="http://schemas.microsoft.com/office/powerpoint/2010/main" val="202180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moving poem reflects on the sacrifices made during WW1, and it reminds everyone to continue to focus on the importance of doing everything possible to ensure peace and freedom.</a:t>
            </a:r>
          </a:p>
        </p:txBody>
      </p:sp>
      <p:sp>
        <p:nvSpPr>
          <p:cNvPr id="4" name="Slide Number Placeholder 3"/>
          <p:cNvSpPr>
            <a:spLocks noGrp="1"/>
          </p:cNvSpPr>
          <p:nvPr>
            <p:ph type="sldNum" sz="quarter" idx="10"/>
          </p:nvPr>
        </p:nvSpPr>
        <p:spPr/>
        <p:txBody>
          <a:bodyPr/>
          <a:lstStyle/>
          <a:p>
            <a:fld id="{C12C0F6F-DA39-4BA4-8AD4-E414D2FEAC95}" type="slidenum">
              <a:rPr lang="en-GB" smtClean="0"/>
              <a:t>10</a:t>
            </a:fld>
            <a:endParaRPr lang="en-GB"/>
          </a:p>
        </p:txBody>
      </p:sp>
    </p:spTree>
    <p:extLst>
      <p:ext uri="{BB962C8B-B14F-4D97-AF65-F5344CB8AC3E}">
        <p14:creationId xmlns:p14="http://schemas.microsoft.com/office/powerpoint/2010/main" val="84224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remember these brave young men. Not just now, but into the future, too.”</a:t>
            </a:r>
            <a:endParaRPr lang="en-GB" dirty="0"/>
          </a:p>
        </p:txBody>
      </p:sp>
      <p:sp>
        <p:nvSpPr>
          <p:cNvPr id="4" name="Slide Number Placeholder 3"/>
          <p:cNvSpPr>
            <a:spLocks noGrp="1"/>
          </p:cNvSpPr>
          <p:nvPr>
            <p:ph type="sldNum" sz="quarter" idx="10"/>
          </p:nvPr>
        </p:nvSpPr>
        <p:spPr/>
        <p:txBody>
          <a:bodyPr/>
          <a:lstStyle/>
          <a:p>
            <a:fld id="{C12C0F6F-DA39-4BA4-8AD4-E414D2FEAC95}" type="slidenum">
              <a:rPr lang="en-GB" smtClean="0"/>
              <a:t>11</a:t>
            </a:fld>
            <a:endParaRPr lang="en-GB"/>
          </a:p>
        </p:txBody>
      </p:sp>
    </p:spTree>
    <p:extLst>
      <p:ext uri="{BB962C8B-B14F-4D97-AF65-F5344CB8AC3E}">
        <p14:creationId xmlns:p14="http://schemas.microsoft.com/office/powerpoint/2010/main" val="289594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822D-AEB8-1796-46DD-0533172A9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44014-2A26-297B-1B0A-1708CF7D4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7BBC1-3E90-996D-8DBC-45DFA4EEE8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slide is blank, for you to insert any memories that relate directly to your school and its community.</a:t>
            </a:r>
          </a:p>
          <a:p>
            <a:endParaRPr lang="en-GB" dirty="0"/>
          </a:p>
        </p:txBody>
      </p:sp>
      <p:sp>
        <p:nvSpPr>
          <p:cNvPr id="4" name="Slide Number Placeholder 3">
            <a:extLst>
              <a:ext uri="{FF2B5EF4-FFF2-40B4-BE49-F238E27FC236}">
                <a16:creationId xmlns:a16="http://schemas.microsoft.com/office/drawing/2014/main" id="{D3835929-9EFF-5F2C-DDFD-46EC0A09E7B0}"/>
              </a:ext>
            </a:extLst>
          </p:cNvPr>
          <p:cNvSpPr>
            <a:spLocks noGrp="1"/>
          </p:cNvSpPr>
          <p:nvPr>
            <p:ph type="sldNum" sz="quarter" idx="10"/>
          </p:nvPr>
        </p:nvSpPr>
        <p:spPr/>
        <p:txBody>
          <a:bodyPr/>
          <a:lstStyle/>
          <a:p>
            <a:fld id="{C12C0F6F-DA39-4BA4-8AD4-E414D2FEAC95}" type="slidenum">
              <a:rPr lang="en-GB" smtClean="0"/>
              <a:t>12</a:t>
            </a:fld>
            <a:endParaRPr lang="en-GB"/>
          </a:p>
        </p:txBody>
      </p:sp>
    </p:spTree>
    <p:extLst>
      <p:ext uri="{BB962C8B-B14F-4D97-AF65-F5344CB8AC3E}">
        <p14:creationId xmlns:p14="http://schemas.microsoft.com/office/powerpoint/2010/main" val="338683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B680C-FB11-B7B7-76BD-776FB6EDF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35800-B505-B368-1EEF-76F9A072B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10EA9-ED31-818C-CD89-8DC4933793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633AFEC-B0FF-29FE-F231-96F4BC200FA3}"/>
              </a:ext>
            </a:extLst>
          </p:cNvPr>
          <p:cNvSpPr>
            <a:spLocks noGrp="1"/>
          </p:cNvSpPr>
          <p:nvPr>
            <p:ph type="sldNum" sz="quarter" idx="10"/>
          </p:nvPr>
        </p:nvSpPr>
        <p:spPr/>
        <p:txBody>
          <a:bodyPr/>
          <a:lstStyle/>
          <a:p>
            <a:fld id="{C12C0F6F-DA39-4BA4-8AD4-E414D2FEAC95}" type="slidenum">
              <a:rPr lang="en-GB" smtClean="0"/>
              <a:t>13</a:t>
            </a:fld>
            <a:endParaRPr lang="en-GB"/>
          </a:p>
        </p:txBody>
      </p:sp>
    </p:spTree>
    <p:extLst>
      <p:ext uri="{BB962C8B-B14F-4D97-AF65-F5344CB8AC3E}">
        <p14:creationId xmlns:p14="http://schemas.microsoft.com/office/powerpoint/2010/main" val="331516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11 o’clock on the 11</a:t>
            </a:r>
            <a:r>
              <a:rPr lang="en-GB" baseline="30000" dirty="0"/>
              <a:t>th</a:t>
            </a:r>
            <a:r>
              <a:rPr lang="en-GB" dirty="0"/>
              <a:t> November 1918, the guns fell silent as the end of WW1 was declared. We continue to use this time to remember all those who made sacrifices in this war and every war since. We mark this special time with a two-minute silence, across the country.</a:t>
            </a:r>
          </a:p>
        </p:txBody>
      </p:sp>
      <p:sp>
        <p:nvSpPr>
          <p:cNvPr id="4" name="Slide Number Placeholder 3"/>
          <p:cNvSpPr>
            <a:spLocks noGrp="1"/>
          </p:cNvSpPr>
          <p:nvPr>
            <p:ph type="sldNum" sz="quarter" idx="5"/>
          </p:nvPr>
        </p:nvSpPr>
        <p:spPr/>
        <p:txBody>
          <a:bodyPr/>
          <a:lstStyle/>
          <a:p>
            <a:fld id="{15E40E66-ADB1-4021-925E-5717588F2826}" type="slidenum">
              <a:rPr lang="en-GB" smtClean="0"/>
              <a:t>14</a:t>
            </a:fld>
            <a:endParaRPr lang="en-GB"/>
          </a:p>
        </p:txBody>
      </p:sp>
    </p:spTree>
    <p:extLst>
      <p:ext uri="{BB962C8B-B14F-4D97-AF65-F5344CB8AC3E}">
        <p14:creationId xmlns:p14="http://schemas.microsoft.com/office/powerpoint/2010/main" val="243878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94D0-4CB0-707D-E0E3-8A0E580A9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A0679-4889-640F-CB33-16F6C991C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A03E5-5B8E-D643-BC26-8CA927676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passage reminds us of the importance of caring for others and challenges us all to respond with compassion and action. Jesus speaks of the importance of caring for others and to actively love and serve others, particularly those in need. </a:t>
            </a:r>
            <a:endParaRPr lang="en-GB" dirty="0"/>
          </a:p>
        </p:txBody>
      </p:sp>
      <p:sp>
        <p:nvSpPr>
          <p:cNvPr id="4" name="Slide Number Placeholder 3">
            <a:extLst>
              <a:ext uri="{FF2B5EF4-FFF2-40B4-BE49-F238E27FC236}">
                <a16:creationId xmlns:a16="http://schemas.microsoft.com/office/drawing/2014/main" id="{76BD945B-1EBA-F53B-DC78-1F51DABB5273}"/>
              </a:ext>
            </a:extLst>
          </p:cNvPr>
          <p:cNvSpPr>
            <a:spLocks noGrp="1"/>
          </p:cNvSpPr>
          <p:nvPr>
            <p:ph type="sldNum" sz="quarter" idx="10"/>
          </p:nvPr>
        </p:nvSpPr>
        <p:spPr/>
        <p:txBody>
          <a:bodyPr/>
          <a:lstStyle/>
          <a:p>
            <a:fld id="{C12C0F6F-DA39-4BA4-8AD4-E414D2FEAC95}" type="slidenum">
              <a:rPr lang="en-GB" smtClean="0"/>
              <a:t>15</a:t>
            </a:fld>
            <a:endParaRPr lang="en-GB"/>
          </a:p>
        </p:txBody>
      </p:sp>
    </p:spTree>
    <p:extLst>
      <p:ext uri="{BB962C8B-B14F-4D97-AF65-F5344CB8AC3E}">
        <p14:creationId xmlns:p14="http://schemas.microsoft.com/office/powerpoint/2010/main" val="22818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C75E-9ED9-B099-8131-28301D8AF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43706-1285-D5D2-3790-35E488A3D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212BD-0050-52F1-840B-48B9C16F1A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Jesus speaks of the importance of caring for others and to actively love and serve others, particularly those in need. In both of the world wars, countries were called upon to respond to injustice. We must not forget the lessons of these wars and remember our responsibility to stand against injustice.</a:t>
            </a:r>
          </a:p>
          <a:p>
            <a:endParaRPr lang="en-GB" dirty="0"/>
          </a:p>
        </p:txBody>
      </p:sp>
      <p:sp>
        <p:nvSpPr>
          <p:cNvPr id="4" name="Slide Number Placeholder 3">
            <a:extLst>
              <a:ext uri="{FF2B5EF4-FFF2-40B4-BE49-F238E27FC236}">
                <a16:creationId xmlns:a16="http://schemas.microsoft.com/office/drawing/2014/main" id="{020A7D4D-DAE0-5526-BA7B-3A5260A460E7}"/>
              </a:ext>
            </a:extLst>
          </p:cNvPr>
          <p:cNvSpPr>
            <a:spLocks noGrp="1"/>
          </p:cNvSpPr>
          <p:nvPr>
            <p:ph type="sldNum" sz="quarter" idx="10"/>
          </p:nvPr>
        </p:nvSpPr>
        <p:spPr/>
        <p:txBody>
          <a:bodyPr/>
          <a:lstStyle/>
          <a:p>
            <a:fld id="{C12C0F6F-DA39-4BA4-8AD4-E414D2FEAC95}" type="slidenum">
              <a:rPr lang="en-GB" smtClean="0"/>
              <a:t>16</a:t>
            </a:fld>
            <a:endParaRPr lang="en-GB"/>
          </a:p>
        </p:txBody>
      </p:sp>
    </p:spTree>
    <p:extLst>
      <p:ext uri="{BB962C8B-B14F-4D97-AF65-F5344CB8AC3E}">
        <p14:creationId xmlns:p14="http://schemas.microsoft.com/office/powerpoint/2010/main" val="1840899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RESPONDING: Singing</a:t>
            </a:r>
            <a:r>
              <a:rPr lang="en-US" baseline="0" dirty="0"/>
              <a:t> is an experience within worship providing a connection with self and something beyond self. </a:t>
            </a:r>
            <a:r>
              <a:rPr lang="en-US" dirty="0"/>
              <a:t>Choose songs that reflect the context of the school and the focus of your worship.</a:t>
            </a:r>
            <a:r>
              <a:rPr lang="en-US" baseline="0" dirty="0"/>
              <a:t> The song can be sung at any time, to complement your worship. You can choose Christian worship songs or songs that reflect Christian behavior and values, with a specific link to Christianity. We must, as worship leaders, remind everyone that  singing is INVITATIONAL. You can choose a song linked to Peace, such as the suggestions here.</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17</a:t>
            </a:fld>
            <a:endParaRPr lang="en-GB"/>
          </a:p>
        </p:txBody>
      </p:sp>
    </p:spTree>
    <p:extLst>
      <p:ext uri="{BB962C8B-B14F-4D97-AF65-F5344CB8AC3E}">
        <p14:creationId xmlns:p14="http://schemas.microsoft.com/office/powerpoint/2010/main" val="375146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opportunity to reflect on our experience in Collective Worship today through prayer or stillness. It can involve quiet reflection, shared prayers, children’s prayers or other prayers that important to your school. ‘Amen’ is used as an invitation for children and adults to use if they agree with the words of the prayer. It can also be a time of quiet reflection.</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18</a:t>
            </a:fld>
            <a:endParaRPr lang="en-GB"/>
          </a:p>
        </p:txBody>
      </p:sp>
    </p:spTree>
    <p:extLst>
      <p:ext uri="{BB962C8B-B14F-4D97-AF65-F5344CB8AC3E}">
        <p14:creationId xmlns:p14="http://schemas.microsoft.com/office/powerpoint/2010/main" val="3086140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51F7C-316A-46FB-E95D-F36A47EF3140}"/>
            </a:ext>
          </a:extLst>
        </p:cNvPr>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8DA0B47-71DD-5AF1-F745-6A8930627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1940DCE-A198-389A-4DD3-F191B79BCC0E}"/>
              </a:ext>
            </a:extLst>
          </p:cNvPr>
          <p:cNvSpPr>
            <a:spLocks noGrp="1"/>
          </p:cNvSpPr>
          <p:nvPr>
            <p:ph type="body" idx="1"/>
          </p:nvPr>
        </p:nvSpPr>
        <p:spPr/>
        <p:txBody>
          <a:bodyPr/>
          <a:lstStyle/>
          <a:p>
            <a:pPr>
              <a:defRPr/>
            </a:pPr>
            <a:r>
              <a:rPr lang="en-GB" dirty="0"/>
              <a:t>A final prayer- and you could also share your own prayers linked to Remembrance.</a:t>
            </a:r>
          </a:p>
        </p:txBody>
      </p:sp>
      <p:sp>
        <p:nvSpPr>
          <p:cNvPr id="34820" name="Slide Number Placeholder 3">
            <a:extLst>
              <a:ext uri="{FF2B5EF4-FFF2-40B4-BE49-F238E27FC236}">
                <a16:creationId xmlns:a16="http://schemas.microsoft.com/office/drawing/2014/main" id="{DF3D66AB-2EA1-796A-D5F1-1D1C29FF3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535526-0F60-46D3-B7B2-C245557C75A1}" type="slidenum">
              <a:rPr lang="en-GB" altLang="en-US"/>
              <a:pPr/>
              <a:t>19</a:t>
            </a:fld>
            <a:endParaRPr lang="en-GB" altLang="en-US"/>
          </a:p>
        </p:txBody>
      </p:sp>
    </p:spTree>
    <p:extLst>
      <p:ext uri="{BB962C8B-B14F-4D97-AF65-F5344CB8AC3E}">
        <p14:creationId xmlns:p14="http://schemas.microsoft.com/office/powerpoint/2010/main" val="245981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029168C-6165-4E9D-BBDB-AC5184C17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F7FFA44-2C0D-4F35-80FE-688C2C5316B7}"/>
              </a:ext>
            </a:extLst>
          </p:cNvPr>
          <p:cNvSpPr>
            <a:spLocks noGrp="1"/>
          </p:cNvSpPr>
          <p:nvPr>
            <p:ph type="body" idx="1"/>
          </p:nvPr>
        </p:nvSpPr>
        <p:spPr/>
        <p:txBody>
          <a:bodyPr/>
          <a:lstStyle/>
          <a:p>
            <a:pPr>
              <a:defRPr/>
            </a:pPr>
            <a:r>
              <a:rPr lang="en-GB" dirty="0"/>
              <a:t>GATHERING:  Ensure that all feel welcomed into the worship space. Gathering</a:t>
            </a:r>
            <a:r>
              <a:rPr lang="en-GB" baseline="0" dirty="0"/>
              <a:t> words should be familiar and reflective, and these can refer to your school’s vision. It is important to set the atmosphere for today’s worship, and these welcome words can be used or adapted for your own school.</a:t>
            </a:r>
            <a:endParaRPr lang="en-GB" dirty="0"/>
          </a:p>
        </p:txBody>
      </p:sp>
      <p:sp>
        <p:nvSpPr>
          <p:cNvPr id="34820" name="Slide Number Placeholder 3">
            <a:extLst>
              <a:ext uri="{FF2B5EF4-FFF2-40B4-BE49-F238E27FC236}">
                <a16:creationId xmlns:a16="http://schemas.microsoft.com/office/drawing/2014/main" id="{DFD4E9B4-65EB-4508-BE5B-82887C219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535526-0F60-46D3-B7B2-C245557C75A1}" type="slidenum">
              <a:rPr lang="en-GB" altLang="en-US"/>
              <a:pPr/>
              <a:t>2</a:t>
            </a:fld>
            <a:endParaRPr lang="en-GB" altLang="en-US"/>
          </a:p>
        </p:txBody>
      </p:sp>
    </p:spTree>
    <p:extLst>
      <p:ext uri="{BB962C8B-B14F-4D97-AF65-F5344CB8AC3E}">
        <p14:creationId xmlns:p14="http://schemas.microsoft.com/office/powerpoint/2010/main" val="252149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‘sending’ section of CW is very important. The</a:t>
            </a:r>
            <a:r>
              <a:rPr lang="en-US" baseline="0" dirty="0"/>
              <a:t> door symbolizes the Inspiration from the worship, with the children and adults taking with them the experiences from the worship. What will be taken away from worship today? What will do differently? What will we think about over the coming days and weeks? From today’s worship, we will be looking at ways in which we can treasure the memories of those that </a:t>
            </a:r>
            <a:r>
              <a:rPr lang="en-US" baseline="0"/>
              <a:t>are important to us.</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20</a:t>
            </a:fld>
            <a:endParaRPr lang="en-GB"/>
          </a:p>
        </p:txBody>
      </p:sp>
    </p:spTree>
    <p:extLst>
      <p:ext uri="{BB962C8B-B14F-4D97-AF65-F5344CB8AC3E}">
        <p14:creationId xmlns:p14="http://schemas.microsoft.com/office/powerpoint/2010/main" val="63617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Share final words of hope and encouragement.</a:t>
            </a:r>
            <a:r>
              <a:rPr lang="en-US" baseline="0" dirty="0"/>
              <a:t> </a:t>
            </a:r>
            <a:r>
              <a:rPr lang="en-US" dirty="0"/>
              <a:t>The candles being blown out marks the end of worship.</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21</a:t>
            </a:fld>
            <a:endParaRPr lang="en-GB"/>
          </a:p>
        </p:txBody>
      </p:sp>
    </p:spTree>
    <p:extLst>
      <p:ext uri="{BB962C8B-B14F-4D97-AF65-F5344CB8AC3E}">
        <p14:creationId xmlns:p14="http://schemas.microsoft.com/office/powerpoint/2010/main" val="2388498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C562-38C4-EB69-5866-FE0AD48EE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7FE55-24F8-6982-F48C-FC46DF264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9BEE8-5FBC-7E8C-D67E-4D1910D4132D}"/>
              </a:ext>
            </a:extLst>
          </p:cNvPr>
          <p:cNvSpPr>
            <a:spLocks noGrp="1"/>
          </p:cNvSpPr>
          <p:nvPr>
            <p:ph type="body" idx="1"/>
          </p:nvPr>
        </p:nvSpPr>
        <p:spPr/>
        <p:txBody>
          <a:bodyPr/>
          <a:lstStyle/>
          <a:p>
            <a:r>
              <a:rPr lang="en-GB" dirty="0"/>
              <a:t>This version is played by Alexis Ffrench and Ralph Brill.</a:t>
            </a:r>
          </a:p>
        </p:txBody>
      </p:sp>
      <p:sp>
        <p:nvSpPr>
          <p:cNvPr id="4" name="Slide Number Placeholder 3">
            <a:extLst>
              <a:ext uri="{FF2B5EF4-FFF2-40B4-BE49-F238E27FC236}">
                <a16:creationId xmlns:a16="http://schemas.microsoft.com/office/drawing/2014/main" id="{3ADAFBF9-274A-C574-6613-2DA27E7EE412}"/>
              </a:ext>
            </a:extLst>
          </p:cNvPr>
          <p:cNvSpPr>
            <a:spLocks noGrp="1"/>
          </p:cNvSpPr>
          <p:nvPr>
            <p:ph type="sldNum" sz="quarter" idx="10"/>
          </p:nvPr>
        </p:nvSpPr>
        <p:spPr/>
        <p:txBody>
          <a:bodyPr/>
          <a:lstStyle/>
          <a:p>
            <a:fld id="{15E40E66-ADB1-4021-925E-5717588F2826}" type="slidenum">
              <a:rPr lang="en-GB" smtClean="0"/>
              <a:t>22</a:t>
            </a:fld>
            <a:endParaRPr lang="en-GB"/>
          </a:p>
        </p:txBody>
      </p:sp>
    </p:spTree>
    <p:extLst>
      <p:ext uri="{BB962C8B-B14F-4D97-AF65-F5344CB8AC3E}">
        <p14:creationId xmlns:p14="http://schemas.microsoft.com/office/powerpoint/2010/main" val="232383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2152-1326-0111-CD6B-63D99CC56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665BE-0749-6599-8488-3BD086489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AF090-49D1-C98D-E5EB-D0C5E1B11D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F5FEE0-1230-3843-911F-D1696079B6E2}"/>
              </a:ext>
            </a:extLst>
          </p:cNvPr>
          <p:cNvSpPr>
            <a:spLocks noGrp="1"/>
          </p:cNvSpPr>
          <p:nvPr>
            <p:ph type="sldNum" sz="quarter" idx="5"/>
          </p:nvPr>
        </p:nvSpPr>
        <p:spPr/>
        <p:txBody>
          <a:bodyPr/>
          <a:lstStyle/>
          <a:p>
            <a:fld id="{15E40E66-ADB1-4021-925E-5717588F2826}" type="slidenum">
              <a:rPr lang="en-GB" smtClean="0"/>
              <a:t>23</a:t>
            </a:fld>
            <a:endParaRPr lang="en-GB"/>
          </a:p>
        </p:txBody>
      </p:sp>
    </p:spTree>
    <p:extLst>
      <p:ext uri="{BB962C8B-B14F-4D97-AF65-F5344CB8AC3E}">
        <p14:creationId xmlns:p14="http://schemas.microsoft.com/office/powerpoint/2010/main" val="294132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Collective Worship, everyone is </a:t>
            </a:r>
            <a:r>
              <a:rPr lang="en-US" b="1" baseline="0" dirty="0"/>
              <a:t>invited</a:t>
            </a:r>
            <a:r>
              <a:rPr lang="en-US" baseline="0" dirty="0"/>
              <a:t> to pray or reflect. </a:t>
            </a:r>
            <a:r>
              <a:rPr lang="en-US" dirty="0"/>
              <a:t>Ensure that any shared prayers are understood by the children, and not just ‘recited’. Many</a:t>
            </a:r>
            <a:r>
              <a:rPr lang="en-US" baseline="0" dirty="0"/>
              <a:t> schools begin with a known, shared prayer as another way to set the atmosphere/ ethos of worship. ‘Amen’ should be used as an invitation, with pupils and adults joining in if they agree- or adults and children can just sit quietly and reflect.</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3</a:t>
            </a:fld>
            <a:endParaRPr lang="en-GB"/>
          </a:p>
        </p:txBody>
      </p:sp>
    </p:spTree>
    <p:extLst>
      <p:ext uri="{BB962C8B-B14F-4D97-AF65-F5344CB8AC3E}">
        <p14:creationId xmlns:p14="http://schemas.microsoft.com/office/powerpoint/2010/main" val="308110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ENGAGING: After everyone has ‘gathered’, and the atmosphere has been set, the</a:t>
            </a:r>
            <a:r>
              <a:rPr lang="en-US" baseline="0" dirty="0"/>
              <a:t> next phase is ‘engaging’. Today we are thinking about symbols that remind us to think about things- the chosen symbols here will remind us to think about recycling, to take care of ourselves and to think about small creatures. The cross is a symbol that reminds Christians to think about God’s love.</a:t>
            </a:r>
            <a:endParaRPr lang="en-GB" dirty="0"/>
          </a:p>
        </p:txBody>
      </p:sp>
      <p:sp>
        <p:nvSpPr>
          <p:cNvPr id="4" name="Slide Number Placeholder 3"/>
          <p:cNvSpPr>
            <a:spLocks noGrp="1"/>
          </p:cNvSpPr>
          <p:nvPr>
            <p:ph type="sldNum" sz="quarter" idx="10"/>
          </p:nvPr>
        </p:nvSpPr>
        <p:spPr/>
        <p:txBody>
          <a:bodyPr/>
          <a:lstStyle/>
          <a:p>
            <a:fld id="{15E40E66-ADB1-4021-925E-5717588F2826}" type="slidenum">
              <a:rPr lang="en-GB" smtClean="0"/>
              <a:t>4</a:t>
            </a:fld>
            <a:endParaRPr lang="en-GB"/>
          </a:p>
        </p:txBody>
      </p:sp>
    </p:spTree>
    <p:extLst>
      <p:ext uri="{BB962C8B-B14F-4D97-AF65-F5344CB8AC3E}">
        <p14:creationId xmlns:p14="http://schemas.microsoft.com/office/powerpoint/2010/main" val="257338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F5FE-5AAF-88A1-C94F-5EE04D4D0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13287-6E84-D35E-0E0D-38CE6EF9E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CF74B-77BF-C645-2C8D-A882C0356D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ENGAGING: Thinking about the importance of the poppy. The poppy is a symbol that encourages us all to reflect on the bravery of others, and to thank all of those who made sacrifices for the good of our country.</a:t>
            </a:r>
            <a:endParaRPr lang="en-GB" dirty="0"/>
          </a:p>
          <a:p>
            <a:endParaRPr lang="en-GB" dirty="0"/>
          </a:p>
        </p:txBody>
      </p:sp>
      <p:sp>
        <p:nvSpPr>
          <p:cNvPr id="4" name="Slide Number Placeholder 3">
            <a:extLst>
              <a:ext uri="{FF2B5EF4-FFF2-40B4-BE49-F238E27FC236}">
                <a16:creationId xmlns:a16="http://schemas.microsoft.com/office/drawing/2014/main" id="{954C988F-1983-12B4-F43E-A87F37946C12}"/>
              </a:ext>
            </a:extLst>
          </p:cNvPr>
          <p:cNvSpPr>
            <a:spLocks noGrp="1"/>
          </p:cNvSpPr>
          <p:nvPr>
            <p:ph type="sldNum" sz="quarter" idx="10"/>
          </p:nvPr>
        </p:nvSpPr>
        <p:spPr/>
        <p:txBody>
          <a:bodyPr/>
          <a:lstStyle/>
          <a:p>
            <a:fld id="{15E40E66-ADB1-4021-925E-5717588F2826}" type="slidenum">
              <a:rPr lang="en-GB" smtClean="0"/>
              <a:t>5</a:t>
            </a:fld>
            <a:endParaRPr lang="en-GB"/>
          </a:p>
        </p:txBody>
      </p:sp>
    </p:spTree>
    <p:extLst>
      <p:ext uri="{BB962C8B-B14F-4D97-AF65-F5344CB8AC3E}">
        <p14:creationId xmlns:p14="http://schemas.microsoft.com/office/powerpoint/2010/main" val="71863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poppy is a powerful symbol of Remembrance, that encourages everyone to remember the sacrifices of others so that we all remember to work together- for peace in our future. In 2018, 100 years after the end of WW1, there was a poppy planted for every fallen soldier from our country – 888, 246. The poppy encourages us to remember, even with the passing of time. It encourages us to thank others, and to reflect more deeply on how we respond when things are wrong. Some people choose to wear a white poppy as a reminder of the importance of peace.</a:t>
            </a:r>
          </a:p>
        </p:txBody>
      </p:sp>
      <p:sp>
        <p:nvSpPr>
          <p:cNvPr id="4" name="Slide Number Placeholder 3"/>
          <p:cNvSpPr>
            <a:spLocks noGrp="1"/>
          </p:cNvSpPr>
          <p:nvPr>
            <p:ph type="sldNum" sz="quarter" idx="5"/>
          </p:nvPr>
        </p:nvSpPr>
        <p:spPr/>
        <p:txBody>
          <a:bodyPr/>
          <a:lstStyle/>
          <a:p>
            <a:fld id="{15E40E66-ADB1-4021-925E-5717588F2826}" type="slidenum">
              <a:rPr lang="en-GB" smtClean="0"/>
              <a:t>6</a:t>
            </a:fld>
            <a:endParaRPr lang="en-GB"/>
          </a:p>
        </p:txBody>
      </p:sp>
    </p:spTree>
    <p:extLst>
      <p:ext uri="{BB962C8B-B14F-4D97-AF65-F5344CB8AC3E}">
        <p14:creationId xmlns:p14="http://schemas.microsoft.com/office/powerpoint/2010/main" val="16052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significance of the poppy can be traced back to WW1, and a particularly devastating battlefield. </a:t>
            </a:r>
          </a:p>
        </p:txBody>
      </p:sp>
      <p:sp>
        <p:nvSpPr>
          <p:cNvPr id="4" name="Slide Number Placeholder 3"/>
          <p:cNvSpPr>
            <a:spLocks noGrp="1"/>
          </p:cNvSpPr>
          <p:nvPr>
            <p:ph type="sldNum" sz="quarter" idx="5"/>
          </p:nvPr>
        </p:nvSpPr>
        <p:spPr/>
        <p:txBody>
          <a:bodyPr/>
          <a:lstStyle/>
          <a:p>
            <a:fld id="{15E40E66-ADB1-4021-925E-5717588F2826}" type="slidenum">
              <a:rPr lang="en-GB" smtClean="0"/>
              <a:t>7</a:t>
            </a:fld>
            <a:endParaRPr lang="en-GB"/>
          </a:p>
        </p:txBody>
      </p:sp>
    </p:spTree>
    <p:extLst>
      <p:ext uri="{BB962C8B-B14F-4D97-AF65-F5344CB8AC3E}">
        <p14:creationId xmlns:p14="http://schemas.microsoft.com/office/powerpoint/2010/main" val="194198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is suitable for all ages of children and shares the origins of the importance of the poppy in a gentle, thought-provoking way. </a:t>
            </a:r>
          </a:p>
        </p:txBody>
      </p:sp>
      <p:sp>
        <p:nvSpPr>
          <p:cNvPr id="4" name="Slide Number Placeholder 3"/>
          <p:cNvSpPr>
            <a:spLocks noGrp="1"/>
          </p:cNvSpPr>
          <p:nvPr>
            <p:ph type="sldNum" sz="quarter" idx="10"/>
          </p:nvPr>
        </p:nvSpPr>
        <p:spPr/>
        <p:txBody>
          <a:bodyPr/>
          <a:lstStyle/>
          <a:p>
            <a:fld id="{15E40E66-ADB1-4021-925E-5717588F2826}" type="slidenum">
              <a:rPr lang="en-GB" smtClean="0"/>
              <a:t>8</a:t>
            </a:fld>
            <a:endParaRPr lang="en-GB"/>
          </a:p>
        </p:txBody>
      </p:sp>
    </p:spTree>
    <p:extLst>
      <p:ext uri="{BB962C8B-B14F-4D97-AF65-F5344CB8AC3E}">
        <p14:creationId xmlns:p14="http://schemas.microsoft.com/office/powerpoint/2010/main" val="103059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9FBE2-1ABA-2893-D557-ECB003AAD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37B7C-5255-2E77-325A-A20A8CD4D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194FA-88D0-245E-E31E-63DA0022FE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33AD78-9ED0-69F6-1D77-7DF6B8A970B6}"/>
              </a:ext>
            </a:extLst>
          </p:cNvPr>
          <p:cNvSpPr>
            <a:spLocks noGrp="1"/>
          </p:cNvSpPr>
          <p:nvPr>
            <p:ph type="sldNum" sz="quarter" idx="10"/>
          </p:nvPr>
        </p:nvSpPr>
        <p:spPr/>
        <p:txBody>
          <a:bodyPr/>
          <a:lstStyle/>
          <a:p>
            <a:fld id="{15E40E66-ADB1-4021-925E-5717588F2826}" type="slidenum">
              <a:rPr lang="en-GB" smtClean="0"/>
              <a:t>9</a:t>
            </a:fld>
            <a:endParaRPr lang="en-GB"/>
          </a:p>
        </p:txBody>
      </p:sp>
    </p:spTree>
    <p:extLst>
      <p:ext uri="{BB962C8B-B14F-4D97-AF65-F5344CB8AC3E}">
        <p14:creationId xmlns:p14="http://schemas.microsoft.com/office/powerpoint/2010/main" val="181374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EB4DAD-B562-43A7-8FA7-C61D69923D9C}"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299513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EB4DAD-B562-43A7-8FA7-C61D69923D9C}"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307512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EB4DAD-B562-43A7-8FA7-C61D69923D9C}"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284912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EB4DAD-B562-43A7-8FA7-C61D69923D9C}"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108183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EB4DAD-B562-43A7-8FA7-C61D69923D9C}"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361809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EB4DAD-B562-43A7-8FA7-C61D69923D9C}"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64745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EB4DAD-B562-43A7-8FA7-C61D69923D9C}" type="datetimeFigureOut">
              <a:rPr lang="en-GB" smtClean="0"/>
              <a:t>04/11/2025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38102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EB4DAD-B562-43A7-8FA7-C61D69923D9C}" type="datetimeFigureOut">
              <a:rPr lang="en-GB" smtClean="0"/>
              <a:t>04/11/2025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333490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B4DAD-B562-43A7-8FA7-C61D69923D9C}" type="datetimeFigureOut">
              <a:rPr lang="en-GB" smtClean="0"/>
              <a:t>04/11/2025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203512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B4DAD-B562-43A7-8FA7-C61D69923D9C}"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30246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B4DAD-B562-43A7-8FA7-C61D69923D9C}"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FF325-DA83-4FFB-B81B-10D0758E90EA}" type="slidenum">
              <a:rPr lang="en-GB" smtClean="0"/>
              <a:t>‹#›</a:t>
            </a:fld>
            <a:endParaRPr lang="en-GB"/>
          </a:p>
        </p:txBody>
      </p:sp>
    </p:spTree>
    <p:extLst>
      <p:ext uri="{BB962C8B-B14F-4D97-AF65-F5344CB8AC3E}">
        <p14:creationId xmlns:p14="http://schemas.microsoft.com/office/powerpoint/2010/main" val="224333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B4DAD-B562-43A7-8FA7-C61D69923D9C}" type="datetimeFigureOut">
              <a:rPr lang="en-GB" smtClean="0"/>
              <a:t>04/11/2025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FF325-DA83-4FFB-B81B-10D0758E90EA}" type="slidenum">
              <a:rPr lang="en-GB" smtClean="0"/>
              <a:t>‹#›</a:t>
            </a:fld>
            <a:endParaRPr lang="en-GB"/>
          </a:p>
        </p:txBody>
      </p:sp>
    </p:spTree>
    <p:extLst>
      <p:ext uri="{BB962C8B-B14F-4D97-AF65-F5344CB8AC3E}">
        <p14:creationId xmlns:p14="http://schemas.microsoft.com/office/powerpoint/2010/main" val="161093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youtu.be/CUG1oHnduvY" TargetMode="External"/><Relationship Id="rId4" Type="http://schemas.openxmlformats.org/officeDocument/2006/relationships/image" Target="cid:fdc35920-511e-4044-9d4b-8ab39de0522c@eurprd02.prod.outloo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cid:e4c8797d-6304-47d5-898a-30fbe5d439a5@eurprd06.prod.outlook.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cid:1944c90c-f810-4633-aa17-1e3d838b27e5@eurprd02.prod.outlook.com"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s://www.bing.com/ck/a?!&amp;&amp;p=83177e0c73fa4653de82d683ea1225a9ad1f105febb14a9275dd38938c2f9e46JmltdHM9MTc2MTk1NTIwMA&amp;ptn=3&amp;ver=2&amp;hsh=4&amp;fclid=0fab07b6-8e0d-66f7-0109-11868f2a6779&amp;u=a1aHR0cHM6Ly9nb2RzYmxlc3MuaW5nL2NvbW1lbnRhcnkvbWF0dGhldy9tYXR0aGV3XzI1XzM1LTQwLw&amp;ntb=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youtu.be/_AMvzan3EKM" TargetMode="External"/><Relationship Id="rId5" Type="http://schemas.openxmlformats.org/officeDocument/2006/relationships/hyperlink" Target="https://youtu.be/eBdaAetP4e4" TargetMode="External"/><Relationship Id="rId4" Type="http://schemas.openxmlformats.org/officeDocument/2006/relationships/image" Target="cid:875c8fdc-4ca8-4ba8-aa2d-1887caed4335@eurprd06.prod.outloo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cid:fdc35920-511e-4044-9d4b-8ab39de0522c@eurprd02.prod.outlook.com" TargetMode="External"/><Relationship Id="rId5" Type="http://schemas.openxmlformats.org/officeDocument/2006/relationships/image" Target="../media/image32.jpeg"/><Relationship Id="rId4" Type="http://schemas.openxmlformats.org/officeDocument/2006/relationships/image" Target="cid:152c2824-c259-4a42-867e-e9c50d1fdc84@eurprd06.prod.outloo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cid:152c2824-c259-4a42-867e-e9c50d1fdc84@eurprd06.prod.outlook.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cid:fdc35920-511e-4044-9d4b-8ab39de0522c@eurprd02.prod.outlook.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cid:91c1a936-c109-49b7-92b5-94145a440892@eurprd06.prod.outlook.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youtu.be/bap_Rfw2wj0" TargetMode="External"/><Relationship Id="rId4" Type="http://schemas.openxmlformats.org/officeDocument/2006/relationships/image" Target="cid:fdc35920-511e-4044-9d4b-8ab39de0522c@eurprd02.prod.outloo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cid:F61BC398-1147-4451-A52E-2E657ABC617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cid:efef4aeb-2a16-4976-b794-db528b249c5c@eurprd06.prod.outlook.com" TargetMode="Externa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cid:6244fc1d-b625-4c99-a5d6-5092a050aa25@eurprd02.prod.outlook.com" TargetMode="External"/><Relationship Id="rId5" Type="http://schemas.openxmlformats.org/officeDocument/2006/relationships/image" Target="../media/image14.jpeg"/><Relationship Id="rId4" Type="http://schemas.openxmlformats.org/officeDocument/2006/relationships/image" Target="cid:efef4aeb-2a16-4976-b794-db528b249c5c@eurprd06.prod.outlook.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youtu.be/jeR5JWaIcpo" TargetMode="External"/><Relationship Id="rId4" Type="http://schemas.openxmlformats.org/officeDocument/2006/relationships/image" Target="cid:efef4aeb-2a16-4976-b794-db528b249c5c@eurprd06.prod.outloo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flowers in a circle&#10;&#10;AI-generated content may be incorrect.">
            <a:extLst>
              <a:ext uri="{FF2B5EF4-FFF2-40B4-BE49-F238E27FC236}">
                <a16:creationId xmlns:a16="http://schemas.microsoft.com/office/drawing/2014/main" id="{820DF658-6725-EE13-C531-B1389699BE98}"/>
              </a:ext>
            </a:extLst>
          </p:cNvPr>
          <p:cNvPicPr>
            <a:picLocks noChangeAspect="1"/>
          </p:cNvPicPr>
          <p:nvPr/>
        </p:nvPicPr>
        <p:blipFill>
          <a:blip r:embed="rId3" r:link="rId4" cstate="print">
            <a:lum bright="70000" contrast="-70000"/>
            <a:extLst>
              <a:ext uri="{28A0092B-C50C-407E-A947-70E740481C1C}">
                <a14:useLocalDpi xmlns:a14="http://schemas.microsoft.com/office/drawing/2010/main" val="0"/>
              </a:ext>
            </a:extLst>
          </a:blip>
          <a:srcRect/>
          <a:stretch>
            <a:fillRect/>
          </a:stretch>
        </p:blipFill>
        <p:spPr bwMode="auto">
          <a:xfrm>
            <a:off x="1090668" y="-245292"/>
            <a:ext cx="12021828" cy="7321151"/>
          </a:xfrm>
          <a:prstGeom prst="rect">
            <a:avLst/>
          </a:prstGeom>
          <a:noFill/>
          <a:ln>
            <a:noFill/>
          </a:ln>
        </p:spPr>
      </p:pic>
      <p:sp>
        <p:nvSpPr>
          <p:cNvPr id="2" name="Title 1"/>
          <p:cNvSpPr>
            <a:spLocks noGrp="1"/>
          </p:cNvSpPr>
          <p:nvPr>
            <p:ph type="ctrTitle"/>
          </p:nvPr>
        </p:nvSpPr>
        <p:spPr>
          <a:xfrm>
            <a:off x="638882" y="639193"/>
            <a:ext cx="3571810" cy="3573516"/>
          </a:xfrm>
        </p:spPr>
        <p:txBody>
          <a:bodyPr>
            <a:normAutofit/>
          </a:bodyPr>
          <a:lstStyle/>
          <a:p>
            <a:pPr algn="l"/>
            <a:r>
              <a:rPr lang="en-US" sz="5100" b="1">
                <a:latin typeface="Lucida Calligraphy" panose="03010101010101010101" pitchFamily="66" charset="0"/>
              </a:rPr>
              <a:t>Welcome to our Collective Worship</a:t>
            </a:r>
            <a:endParaRPr lang="en-GB" sz="5100" b="1">
              <a:latin typeface="Lucida Calligraphy" panose="03010101010101010101" pitchFamily="66" charset="0"/>
            </a:endParaRPr>
          </a:p>
        </p:txBody>
      </p:sp>
      <p:sp>
        <p:nvSpPr>
          <p:cNvPr id="3" name="Subtitle 2"/>
          <p:cNvSpPr>
            <a:spLocks noGrp="1"/>
          </p:cNvSpPr>
          <p:nvPr>
            <p:ph type="subTitle" idx="1"/>
          </p:nvPr>
        </p:nvSpPr>
        <p:spPr>
          <a:xfrm>
            <a:off x="638882" y="4631161"/>
            <a:ext cx="3571810" cy="1559327"/>
          </a:xfrm>
        </p:spPr>
        <p:txBody>
          <a:bodyPr>
            <a:normAutofit fontScale="92500" lnSpcReduction="10000"/>
          </a:bodyPr>
          <a:lstStyle/>
          <a:p>
            <a:r>
              <a:rPr lang="en-US" sz="2200" dirty="0"/>
              <a:t>You are listening to ‘Benedictus’ by Karl Jenkins, from ‘The Armed Man’ -  part of his ‘Mass for Peace’.</a:t>
            </a:r>
          </a:p>
          <a:p>
            <a:r>
              <a:rPr lang="en-GB" sz="2200" dirty="0">
                <a:hlinkClick r:id="rId5"/>
              </a:rPr>
              <a:t>Click here</a:t>
            </a:r>
            <a:endParaRPr lang="en-GB" sz="2200" dirty="0"/>
          </a:p>
        </p:txBody>
      </p:sp>
      <p:sp>
        <p:nvSpPr>
          <p:cNvPr id="104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red flowers in a circle&#10;&#10;AI-generated content may be incorrect.">
            <a:extLst>
              <a:ext uri="{FF2B5EF4-FFF2-40B4-BE49-F238E27FC236}">
                <a16:creationId xmlns:a16="http://schemas.microsoft.com/office/drawing/2014/main" id="{F43BE006-6033-D4BB-7A30-CDFE354247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5027" r="11122" b="1"/>
          <a:stretch>
            <a:fillRect/>
          </a:stretch>
        </p:blipFill>
        <p:spPr bwMode="auto">
          <a:xfrm>
            <a:off x="4523072" y="653796"/>
            <a:ext cx="6578260" cy="5550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0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3" r:link="rId4">
            <a:extLst>
              <a:ext uri="{28A0092B-C50C-407E-A947-70E740481C1C}">
                <a14:useLocalDpi xmlns:a14="http://schemas.microsoft.com/office/drawing/2010/main" val="0"/>
              </a:ext>
            </a:extLst>
          </a:blip>
          <a:srcRect r="5093" b="5930"/>
          <a:stretch>
            <a:fillRect/>
          </a:stretch>
        </p:blipFill>
        <p:spPr bwMode="auto">
          <a:xfrm>
            <a:off x="182486" y="127453"/>
            <a:ext cx="11819013" cy="6583589"/>
          </a:xfrm>
          <a:prstGeom prst="rect">
            <a:avLst/>
          </a:prstGeom>
          <a:noFill/>
          <a:ln>
            <a:noFill/>
          </a:ln>
        </p:spPr>
      </p:pic>
      <p:sp>
        <p:nvSpPr>
          <p:cNvPr id="3" name="TextBox 2">
            <a:extLst>
              <a:ext uri="{FF2B5EF4-FFF2-40B4-BE49-F238E27FC236}">
                <a16:creationId xmlns:a16="http://schemas.microsoft.com/office/drawing/2014/main" id="{C3FA90DE-A0D9-F2D0-2CD7-E90DE1FC143D}"/>
              </a:ext>
            </a:extLst>
          </p:cNvPr>
          <p:cNvSpPr txBox="1"/>
          <p:nvPr/>
        </p:nvSpPr>
        <p:spPr>
          <a:xfrm>
            <a:off x="4937760" y="2743200"/>
            <a:ext cx="6793992" cy="2800767"/>
          </a:xfrm>
          <a:prstGeom prst="rect">
            <a:avLst/>
          </a:prstGeom>
          <a:solidFill>
            <a:schemeClr val="bg1"/>
          </a:solidFill>
        </p:spPr>
        <p:txBody>
          <a:bodyPr wrap="square" rtlCol="0">
            <a:spAutoFit/>
          </a:bodyPr>
          <a:lstStyle/>
          <a:p>
            <a:r>
              <a:rPr lang="en-GB" sz="3200" dirty="0"/>
              <a:t>In Flanders Fields the poppies blow</a:t>
            </a:r>
          </a:p>
          <a:p>
            <a:r>
              <a:rPr lang="en-GB" sz="3200" dirty="0"/>
              <a:t>Between the crosses, row on row,</a:t>
            </a:r>
          </a:p>
          <a:p>
            <a:r>
              <a:rPr lang="en-GB" sz="3200" dirty="0"/>
              <a:t>That mark our place; and in the sky</a:t>
            </a:r>
          </a:p>
          <a:p>
            <a:r>
              <a:rPr lang="en-GB" sz="3200" dirty="0"/>
              <a:t>The larks, still bravely singing, fly</a:t>
            </a:r>
          </a:p>
          <a:p>
            <a:r>
              <a:rPr lang="en-GB" sz="3200" dirty="0"/>
              <a:t>Scarce heard amid the guns below</a:t>
            </a:r>
          </a:p>
          <a:p>
            <a:pPr algn="r"/>
            <a:r>
              <a:rPr lang="en-GB" sz="1600" i="1" dirty="0"/>
              <a:t>Extract from ‘In Flanders Fields’, by </a:t>
            </a:r>
            <a:r>
              <a:rPr lang="en-GB" sz="1600" dirty="0"/>
              <a:t>Lieutenant Colonel John McCrae</a:t>
            </a:r>
            <a:r>
              <a:rPr lang="en-GB" sz="1600" i="1" dirty="0"/>
              <a:t> </a:t>
            </a:r>
            <a:endParaRPr lang="en-GB" sz="1400" i="1" dirty="0"/>
          </a:p>
        </p:txBody>
      </p:sp>
    </p:spTree>
    <p:extLst>
      <p:ext uri="{BB962C8B-B14F-4D97-AF65-F5344CB8AC3E}">
        <p14:creationId xmlns:p14="http://schemas.microsoft.com/office/powerpoint/2010/main" val="412115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Content Placeholder 3"/>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6612" y="783770"/>
            <a:ext cx="11999168" cy="8360229"/>
          </a:xfrm>
          <a:prstGeom prst="rect">
            <a:avLst/>
          </a:prstGeom>
        </p:spPr>
      </p:pic>
      <p:sp>
        <p:nvSpPr>
          <p:cNvPr id="5" name="TextBox 4"/>
          <p:cNvSpPr txBox="1"/>
          <p:nvPr/>
        </p:nvSpPr>
        <p:spPr>
          <a:xfrm>
            <a:off x="283464" y="173736"/>
            <a:ext cx="11721924" cy="6617196"/>
          </a:xfrm>
          <a:prstGeom prst="rect">
            <a:avLst/>
          </a:prstGeom>
          <a:noFill/>
        </p:spPr>
        <p:txBody>
          <a:bodyPr wrap="square" rtlCol="0">
            <a:spAutoFit/>
          </a:bodyPr>
          <a:lstStyle/>
          <a:p>
            <a:pPr algn="ctr"/>
            <a:r>
              <a:rPr lang="en-GB" sz="2000" i="1" dirty="0"/>
              <a:t>The effect of the poem on Moina Michael, an American professor, was so great that she pledged to KEEP THE FAITH and always to wear a red poppy of Flanders Fields as a sign of remembrance and to use it as an emblem of ‘keeping the faith with all who died.’ She drove forward the idea of making the poppy a symbol for remembering all those lost in war. She composed her own poem entitled, ‘We Shall Keep the Faith’.</a:t>
            </a:r>
          </a:p>
          <a:p>
            <a:pPr algn="ctr"/>
            <a:r>
              <a:rPr lang="en-GB" sz="3600" i="1" dirty="0"/>
              <a:t>Here is an extract from her poem:</a:t>
            </a:r>
          </a:p>
          <a:p>
            <a:pPr algn="ctr"/>
            <a:endParaRPr lang="en-GB" sz="4400" dirty="0"/>
          </a:p>
          <a:p>
            <a:pPr algn="ctr"/>
            <a:r>
              <a:rPr lang="en-GB" sz="4400" dirty="0"/>
              <a:t>And now the Torch and Poppy Red</a:t>
            </a:r>
          </a:p>
          <a:p>
            <a:pPr algn="ctr"/>
            <a:r>
              <a:rPr lang="en-GB" sz="4400" dirty="0"/>
              <a:t>We wear in honour of our dead.</a:t>
            </a:r>
          </a:p>
          <a:p>
            <a:pPr algn="ctr"/>
            <a:r>
              <a:rPr lang="en-GB" sz="4400" dirty="0"/>
              <a:t>Fear not, that ye have died for naught,</a:t>
            </a:r>
          </a:p>
          <a:p>
            <a:pPr algn="ctr"/>
            <a:r>
              <a:rPr lang="en-GB" sz="4400" dirty="0"/>
              <a:t>We’ll teach the lesson that ye wrought</a:t>
            </a:r>
          </a:p>
          <a:p>
            <a:pPr algn="ctr"/>
            <a:r>
              <a:rPr lang="en-GB" sz="4400" dirty="0"/>
              <a:t>In Flanders Fields.</a:t>
            </a:r>
          </a:p>
          <a:p>
            <a:pPr algn="ctr"/>
            <a:r>
              <a:rPr lang="en-GB" sz="4400" dirty="0"/>
              <a:t>In Flanders Fields we fought.</a:t>
            </a:r>
          </a:p>
        </p:txBody>
      </p:sp>
    </p:spTree>
    <p:extLst>
      <p:ext uri="{BB962C8B-B14F-4D97-AF65-F5344CB8AC3E}">
        <p14:creationId xmlns:p14="http://schemas.microsoft.com/office/powerpoint/2010/main" val="226009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AB25-297E-1395-1073-B796A748E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BA294-7E6E-8A67-548B-36FB876A81C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90BA84F-269E-A877-5F0B-76D949E16012}"/>
              </a:ext>
            </a:extLst>
          </p:cNvPr>
          <p:cNvSpPr>
            <a:spLocks noGrp="1"/>
          </p:cNvSpPr>
          <p:nvPr>
            <p:ph type="subTitle" idx="1"/>
          </p:nvPr>
        </p:nvSpPr>
        <p:spPr/>
        <p:txBody>
          <a:bodyPr/>
          <a:lstStyle/>
          <a:p>
            <a:endParaRPr lang="en-GB"/>
          </a:p>
        </p:txBody>
      </p:sp>
      <p:pic>
        <p:nvPicPr>
          <p:cNvPr id="4" name="Content Placeholder 3">
            <a:extLst>
              <a:ext uri="{FF2B5EF4-FFF2-40B4-BE49-F238E27FC236}">
                <a16:creationId xmlns:a16="http://schemas.microsoft.com/office/drawing/2014/main" id="{09F22AFB-D14D-45B5-5369-B19780B82103}"/>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4558" y="-1344865"/>
            <a:ext cx="11782884" cy="8220455"/>
          </a:xfrm>
          <a:prstGeom prst="rect">
            <a:avLst/>
          </a:prstGeom>
        </p:spPr>
      </p:pic>
      <p:sp>
        <p:nvSpPr>
          <p:cNvPr id="6" name="TextBox 5">
            <a:extLst>
              <a:ext uri="{FF2B5EF4-FFF2-40B4-BE49-F238E27FC236}">
                <a16:creationId xmlns:a16="http://schemas.microsoft.com/office/drawing/2014/main" id="{D6D8B0D7-3ACD-1FC7-EE7C-E5C816649FE0}"/>
              </a:ext>
            </a:extLst>
          </p:cNvPr>
          <p:cNvSpPr txBox="1"/>
          <p:nvPr/>
        </p:nvSpPr>
        <p:spPr>
          <a:xfrm>
            <a:off x="987552" y="384048"/>
            <a:ext cx="10451592" cy="707886"/>
          </a:xfrm>
          <a:prstGeom prst="rect">
            <a:avLst/>
          </a:prstGeom>
          <a:noFill/>
        </p:spPr>
        <p:txBody>
          <a:bodyPr wrap="square" rtlCol="0">
            <a:spAutoFit/>
          </a:bodyPr>
          <a:lstStyle/>
          <a:p>
            <a:r>
              <a:rPr lang="en-GB" sz="4000" dirty="0">
                <a:latin typeface="Lucida Handwriting" panose="03010101010101010101" pitchFamily="66" charset="0"/>
              </a:rPr>
              <a:t>We will continue to Remember…</a:t>
            </a:r>
          </a:p>
        </p:txBody>
      </p:sp>
      <p:pic>
        <p:nvPicPr>
          <p:cNvPr id="1026" name="Picture 2" descr="Remembrance Day 2025 Uk - Gemma Schlunke">
            <a:extLst>
              <a:ext uri="{FF2B5EF4-FFF2-40B4-BE49-F238E27FC236}">
                <a16:creationId xmlns:a16="http://schemas.microsoft.com/office/drawing/2014/main" id="{1A91A0E4-AC93-E660-CD13-57F7BE90C4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6578" y="5513635"/>
            <a:ext cx="2340864" cy="110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2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9A3F6-427C-B138-4FC7-8E584B56B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BEBB6-800D-93BA-C666-530AD22518D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6BC0993-67A6-622C-958F-8E34B24EF516}"/>
              </a:ext>
            </a:extLst>
          </p:cNvPr>
          <p:cNvSpPr>
            <a:spLocks noGrp="1"/>
          </p:cNvSpPr>
          <p:nvPr>
            <p:ph type="subTitle" idx="1"/>
          </p:nvPr>
        </p:nvSpPr>
        <p:spPr/>
        <p:txBody>
          <a:bodyPr/>
          <a:lstStyle/>
          <a:p>
            <a:endParaRPr lang="en-GB"/>
          </a:p>
        </p:txBody>
      </p:sp>
      <p:pic>
        <p:nvPicPr>
          <p:cNvPr id="4" name="Content Placeholder 3">
            <a:extLst>
              <a:ext uri="{FF2B5EF4-FFF2-40B4-BE49-F238E27FC236}">
                <a16:creationId xmlns:a16="http://schemas.microsoft.com/office/drawing/2014/main" id="{48657CA8-9A66-C5E4-6547-0E58AF8F8ED9}"/>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4558" y="-1344865"/>
            <a:ext cx="11782884" cy="8220455"/>
          </a:xfrm>
          <a:prstGeom prst="rect">
            <a:avLst/>
          </a:prstGeom>
        </p:spPr>
      </p:pic>
      <p:sp>
        <p:nvSpPr>
          <p:cNvPr id="6" name="TextBox 5">
            <a:extLst>
              <a:ext uri="{FF2B5EF4-FFF2-40B4-BE49-F238E27FC236}">
                <a16:creationId xmlns:a16="http://schemas.microsoft.com/office/drawing/2014/main" id="{CE0E98BA-34BF-F7A1-664A-B85DC1D6FA4F}"/>
              </a:ext>
            </a:extLst>
          </p:cNvPr>
          <p:cNvSpPr txBox="1"/>
          <p:nvPr/>
        </p:nvSpPr>
        <p:spPr>
          <a:xfrm>
            <a:off x="987552" y="384048"/>
            <a:ext cx="10451592" cy="707886"/>
          </a:xfrm>
          <a:prstGeom prst="rect">
            <a:avLst/>
          </a:prstGeom>
          <a:noFill/>
        </p:spPr>
        <p:txBody>
          <a:bodyPr wrap="square" rtlCol="0">
            <a:spAutoFit/>
          </a:bodyPr>
          <a:lstStyle/>
          <a:p>
            <a:r>
              <a:rPr lang="en-GB" sz="4000" dirty="0">
                <a:latin typeface="Lucida Handwriting" panose="03010101010101010101" pitchFamily="66" charset="0"/>
              </a:rPr>
              <a:t>We will continue to Remember…</a:t>
            </a:r>
          </a:p>
        </p:txBody>
      </p:sp>
      <p:pic>
        <p:nvPicPr>
          <p:cNvPr id="1026" name="Picture 2" descr="Remembrance Day 2025 Uk - Gemma Schlunke">
            <a:extLst>
              <a:ext uri="{FF2B5EF4-FFF2-40B4-BE49-F238E27FC236}">
                <a16:creationId xmlns:a16="http://schemas.microsoft.com/office/drawing/2014/main" id="{A3328F43-8DA3-5F66-D581-B2D392C52F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6578" y="5513635"/>
            <a:ext cx="2340864" cy="11061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AC038C-D438-1DF2-6896-89F81949CCDD}"/>
              </a:ext>
            </a:extLst>
          </p:cNvPr>
          <p:cNvSpPr txBox="1"/>
          <p:nvPr/>
        </p:nvSpPr>
        <p:spPr>
          <a:xfrm>
            <a:off x="1524000" y="1762219"/>
            <a:ext cx="7617714" cy="4524315"/>
          </a:xfrm>
          <a:prstGeom prst="rect">
            <a:avLst/>
          </a:prstGeom>
          <a:noFill/>
        </p:spPr>
        <p:txBody>
          <a:bodyPr wrap="square">
            <a:spAutoFit/>
          </a:bodyPr>
          <a:lstStyle/>
          <a:p>
            <a:pPr algn="ctr"/>
            <a:r>
              <a:rPr lang="en-GB" sz="3200" b="1" i="1" u="none" strike="noStrike" baseline="0" dirty="0">
                <a:solidFill>
                  <a:srgbClr val="000000"/>
                </a:solidFill>
                <a:latin typeface="Arial" panose="020B0604020202020204" pitchFamily="34" charset="0"/>
              </a:rPr>
              <a:t>They shall grow not old as we are that are left grow old: </a:t>
            </a:r>
          </a:p>
          <a:p>
            <a:pPr algn="ctr"/>
            <a:r>
              <a:rPr lang="en-GB" sz="3200" b="1" i="1" u="none" strike="noStrike" baseline="0" dirty="0">
                <a:solidFill>
                  <a:srgbClr val="000000"/>
                </a:solidFill>
                <a:latin typeface="Arial" panose="020B0604020202020204" pitchFamily="34" charset="0"/>
              </a:rPr>
              <a:t>Age shall not weary them, nor the years condemn. </a:t>
            </a:r>
          </a:p>
          <a:p>
            <a:pPr algn="ctr"/>
            <a:r>
              <a:rPr lang="en-GB" sz="3200" b="1" i="1" u="none" strike="noStrike" baseline="0" dirty="0">
                <a:solidFill>
                  <a:srgbClr val="000000"/>
                </a:solidFill>
                <a:latin typeface="Arial" panose="020B0604020202020204" pitchFamily="34" charset="0"/>
              </a:rPr>
              <a:t>At the going down of the sun and in the morning</a:t>
            </a:r>
            <a:r>
              <a:rPr lang="en-GB" sz="3200" b="1" i="1" dirty="0">
                <a:solidFill>
                  <a:srgbClr val="000000"/>
                </a:solidFill>
                <a:latin typeface="Arial" panose="020B0604020202020204" pitchFamily="34" charset="0"/>
              </a:rPr>
              <a:t> </a:t>
            </a:r>
          </a:p>
          <a:p>
            <a:pPr algn="ctr"/>
            <a:r>
              <a:rPr lang="en-GB" sz="3200" b="1" i="1" u="none" strike="noStrike" baseline="0" dirty="0">
                <a:solidFill>
                  <a:srgbClr val="000000"/>
                </a:solidFill>
                <a:latin typeface="Arial" panose="020B0604020202020204" pitchFamily="34" charset="0"/>
              </a:rPr>
              <a:t>We will remember them.</a:t>
            </a:r>
          </a:p>
          <a:p>
            <a:pPr algn="ctr"/>
            <a:endParaRPr lang="en-GB" sz="3200" b="0" i="0" u="none" strike="noStrike" baseline="0" dirty="0">
              <a:solidFill>
                <a:srgbClr val="000000"/>
              </a:solidFill>
              <a:latin typeface="Arial" panose="020B0604020202020204" pitchFamily="34" charset="0"/>
            </a:endParaRPr>
          </a:p>
          <a:p>
            <a:pPr algn="ctr"/>
            <a:r>
              <a:rPr lang="en-GB" sz="3200" b="0" i="1" u="none" strike="noStrike" baseline="0" dirty="0">
                <a:solidFill>
                  <a:srgbClr val="000000"/>
                </a:solidFill>
                <a:latin typeface="Arial" panose="020B0604020202020204" pitchFamily="34" charset="0"/>
              </a:rPr>
              <a:t>All: We will remember them.</a:t>
            </a:r>
            <a:endParaRPr lang="en-GB" sz="3200" dirty="0"/>
          </a:p>
        </p:txBody>
      </p:sp>
    </p:spTree>
    <p:extLst>
      <p:ext uri="{BB962C8B-B14F-4D97-AF65-F5344CB8AC3E}">
        <p14:creationId xmlns:p14="http://schemas.microsoft.com/office/powerpoint/2010/main" val="375024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65BAEB8-BA9A-3CA8-7B01-8436447102D4}"/>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4579" r="7380" b="143"/>
          <a:stretch>
            <a:fillRect/>
          </a:stretch>
        </p:blipFill>
        <p:spPr bwMode="auto">
          <a:xfrm>
            <a:off x="-1" y="0"/>
            <a:ext cx="12188951" cy="6863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Content Placeholder 1">
            <a:extLst>
              <a:ext uri="{FF2B5EF4-FFF2-40B4-BE49-F238E27FC236}">
                <a16:creationId xmlns:a16="http://schemas.microsoft.com/office/drawing/2014/main" id="{7408F10D-4809-9D95-A92F-61C7C6BF6AF5}"/>
              </a:ext>
            </a:extLst>
          </p:cNvPr>
          <p:cNvSpPr>
            <a:spLocks noGrp="1"/>
          </p:cNvSpPr>
          <p:nvPr>
            <p:ph idx="1"/>
          </p:nvPr>
        </p:nvSpPr>
        <p:spPr/>
        <p:txBody>
          <a:bodyPr/>
          <a:lstStyle/>
          <a:p>
            <a:endParaRPr lang="en-GB"/>
          </a:p>
        </p:txBody>
      </p:sp>
      <p:pic>
        <p:nvPicPr>
          <p:cNvPr id="5" name="Picture 4" descr="A wreath of flowers and leaves with text&#10;&#10;AI-generated content may be incorrect.">
            <a:extLst>
              <a:ext uri="{FF2B5EF4-FFF2-40B4-BE49-F238E27FC236}">
                <a16:creationId xmlns:a16="http://schemas.microsoft.com/office/drawing/2014/main" id="{66A76D6C-5FDC-C289-D96E-861AE75CE52E}"/>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55681" y="143084"/>
            <a:ext cx="9295934" cy="6571832"/>
          </a:xfrm>
          <a:prstGeom prst="rect">
            <a:avLst/>
          </a:prstGeom>
          <a:noFill/>
          <a:ln>
            <a:noFill/>
          </a:ln>
        </p:spPr>
      </p:pic>
    </p:spTree>
    <p:extLst>
      <p:ext uri="{BB962C8B-B14F-4D97-AF65-F5344CB8AC3E}">
        <p14:creationId xmlns:p14="http://schemas.microsoft.com/office/powerpoint/2010/main" val="214247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1FA0C-6919-384D-5861-80E4DE2E9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7C9A2-FE59-B7BC-2CB9-D8E2F48BD0B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80C95FE-83E2-EFD0-CAA5-453B1A5341AB}"/>
              </a:ext>
            </a:extLst>
          </p:cNvPr>
          <p:cNvSpPr>
            <a:spLocks noGrp="1"/>
          </p:cNvSpPr>
          <p:nvPr>
            <p:ph type="subTitle" idx="1"/>
          </p:nvPr>
        </p:nvSpPr>
        <p:spPr/>
        <p:txBody>
          <a:bodyPr/>
          <a:lstStyle/>
          <a:p>
            <a:endParaRPr lang="en-GB"/>
          </a:p>
        </p:txBody>
      </p:sp>
      <p:pic>
        <p:nvPicPr>
          <p:cNvPr id="4" name="Content Placeholder 3">
            <a:extLst>
              <a:ext uri="{FF2B5EF4-FFF2-40B4-BE49-F238E27FC236}">
                <a16:creationId xmlns:a16="http://schemas.microsoft.com/office/drawing/2014/main" id="{3370D193-4510-7C9E-B11E-385D0856AC38}"/>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362455"/>
            <a:ext cx="12192000" cy="8220455"/>
          </a:xfrm>
          <a:prstGeom prst="rect">
            <a:avLst/>
          </a:prstGeom>
        </p:spPr>
      </p:pic>
      <p:sp>
        <p:nvSpPr>
          <p:cNvPr id="6" name="TextBox 5">
            <a:extLst>
              <a:ext uri="{FF2B5EF4-FFF2-40B4-BE49-F238E27FC236}">
                <a16:creationId xmlns:a16="http://schemas.microsoft.com/office/drawing/2014/main" id="{7DDD4733-49C0-CDCD-86F7-A9CCAD1E1BFA}"/>
              </a:ext>
            </a:extLst>
          </p:cNvPr>
          <p:cNvSpPr txBox="1"/>
          <p:nvPr/>
        </p:nvSpPr>
        <p:spPr>
          <a:xfrm>
            <a:off x="128016" y="0"/>
            <a:ext cx="11969496" cy="954107"/>
          </a:xfrm>
          <a:prstGeom prst="rect">
            <a:avLst/>
          </a:prstGeom>
          <a:noFill/>
        </p:spPr>
        <p:txBody>
          <a:bodyPr wrap="square" rtlCol="0">
            <a:sp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In the Bible, Jesus reminds us of the importance of standing against injustice, and caring for those in need.</a:t>
            </a:r>
          </a:p>
        </p:txBody>
      </p:sp>
      <p:sp>
        <p:nvSpPr>
          <p:cNvPr id="7" name="TextBox 6">
            <a:extLst>
              <a:ext uri="{FF2B5EF4-FFF2-40B4-BE49-F238E27FC236}">
                <a16:creationId xmlns:a16="http://schemas.microsoft.com/office/drawing/2014/main" id="{82BE7D79-145E-C4A8-8F9F-D0A50B287529}"/>
              </a:ext>
            </a:extLst>
          </p:cNvPr>
          <p:cNvSpPr txBox="1"/>
          <p:nvPr/>
        </p:nvSpPr>
        <p:spPr>
          <a:xfrm>
            <a:off x="237744" y="996696"/>
            <a:ext cx="11667744" cy="5826595"/>
          </a:xfrm>
          <a:prstGeom prst="rect">
            <a:avLst/>
          </a:prstGeom>
          <a:noFill/>
        </p:spPr>
        <p:txBody>
          <a:bodyPr wrap="square">
            <a:spAutoFit/>
          </a:bodyPr>
          <a:lstStyle/>
          <a:p>
            <a:pPr>
              <a:lnSpc>
                <a:spcPct val="107000"/>
              </a:lnSpc>
              <a:spcAft>
                <a:spcPts val="800"/>
              </a:spcAft>
            </a:pPr>
            <a:r>
              <a:rPr lang="en-US" sz="2800" b="1" dirty="0">
                <a:solidFill>
                  <a:srgbClr val="000000"/>
                </a:solidFill>
                <a:latin typeface="Gill Sans MT"/>
                <a:cs typeface="Segoe UI"/>
              </a:rPr>
              <a:t>Matthew 25:35-40 </a:t>
            </a:r>
            <a:endParaRPr lang="en-GB" sz="2800" b="1" dirty="0">
              <a:solidFill>
                <a:srgbClr val="000000"/>
              </a:solidFill>
              <a:latin typeface="Gill Sans MT"/>
              <a:cs typeface="Segoe UI"/>
            </a:endParaRPr>
          </a:p>
          <a:p>
            <a:r>
              <a:rPr lang="en-US" sz="2800" dirty="0">
                <a:solidFill>
                  <a:srgbClr val="000000"/>
                </a:solidFill>
                <a:highlight>
                  <a:srgbClr val="FFFFFF"/>
                </a:highlight>
                <a:latin typeface="system-ui"/>
              </a:rPr>
              <a:t>"For I was hungry and you gave me something to eat, I was thirsty and you gave me something to drink, I was a stranger and you invited me in, I needed clothes and you clothed me, I was sick and you looked after me, I was in prison and you came to visit me." </a:t>
            </a:r>
            <a:endParaRPr lang="en-GB" sz="2800" dirty="0">
              <a:solidFill>
                <a:srgbClr val="000000"/>
              </a:solidFill>
              <a:highlight>
                <a:srgbClr val="FFFFFF"/>
              </a:highlight>
              <a:latin typeface="system-ui"/>
            </a:endParaRPr>
          </a:p>
          <a:p>
            <a:endParaRPr lang="en-US" sz="2800" dirty="0">
              <a:solidFill>
                <a:srgbClr val="000000"/>
              </a:solidFill>
              <a:highlight>
                <a:srgbClr val="FFFFFF"/>
              </a:highlight>
              <a:latin typeface="system-ui"/>
            </a:endParaRPr>
          </a:p>
          <a:p>
            <a:r>
              <a:rPr lang="en-US" sz="2800" dirty="0">
                <a:solidFill>
                  <a:srgbClr val="000000"/>
                </a:solidFill>
                <a:highlight>
                  <a:srgbClr val="FFFFFF"/>
                </a:highlight>
                <a:latin typeface="system-ui"/>
              </a:rPr>
              <a:t>"Then the righteous will answer him, 'Lord, when did we see you hungry and feed you, or thirsty and give you something to drink? When did we see you a stranger and invite you in, or needing clothes and clothe you? When did we see you sick or in prison and go to visit you?' </a:t>
            </a:r>
            <a:endParaRPr lang="en-GB" sz="2800" dirty="0">
              <a:solidFill>
                <a:srgbClr val="000000"/>
              </a:solidFill>
              <a:highlight>
                <a:srgbClr val="FFFFFF"/>
              </a:highlight>
              <a:latin typeface="system-ui"/>
            </a:endParaRPr>
          </a:p>
          <a:p>
            <a:endParaRPr lang="en-US" sz="2800" dirty="0">
              <a:solidFill>
                <a:srgbClr val="000000"/>
              </a:solidFill>
              <a:highlight>
                <a:srgbClr val="FFFFFF"/>
              </a:highlight>
              <a:latin typeface="system-ui"/>
            </a:endParaRPr>
          </a:p>
          <a:p>
            <a:r>
              <a:rPr lang="en-US" sz="2800" dirty="0">
                <a:solidFill>
                  <a:srgbClr val="000000"/>
                </a:solidFill>
                <a:highlight>
                  <a:srgbClr val="FFFFFF"/>
                </a:highlight>
                <a:latin typeface="system-ui"/>
              </a:rPr>
              <a:t>The King will reply, 'Truly I tell you, whatever you did for one of the least of these brothers and sisters of mine, you did for me.'" </a:t>
            </a:r>
            <a:endParaRPr lang="en-GB" sz="2800" dirty="0">
              <a:solidFill>
                <a:srgbClr val="000000"/>
              </a:solidFill>
              <a:highlight>
                <a:srgbClr val="FFFFFF"/>
              </a:highlight>
              <a:latin typeface="system-ui"/>
            </a:endParaRPr>
          </a:p>
        </p:txBody>
      </p:sp>
      <p:pic>
        <p:nvPicPr>
          <p:cNvPr id="8" name="Picture 7" descr="ced14015-d20a-462d-976f-0f9e06c53e60@eurprd06">
            <a:extLst>
              <a:ext uri="{FF2B5EF4-FFF2-40B4-BE49-F238E27FC236}">
                <a16:creationId xmlns:a16="http://schemas.microsoft.com/office/drawing/2014/main" id="{D7CD932F-5615-DEC9-180C-615A520C98C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630" b="7193"/>
          <a:stretch/>
        </p:blipFill>
        <p:spPr bwMode="auto">
          <a:xfrm>
            <a:off x="9650737" y="467094"/>
            <a:ext cx="2034525" cy="131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2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A80FD-9D84-6EB5-C991-85BAE5CFB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F0BFB-4548-A5CE-F13F-06F58B2D9C7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976080B-4AC8-8FB5-198C-02B993051B07}"/>
              </a:ext>
            </a:extLst>
          </p:cNvPr>
          <p:cNvSpPr>
            <a:spLocks noGrp="1"/>
          </p:cNvSpPr>
          <p:nvPr>
            <p:ph type="subTitle" idx="1"/>
          </p:nvPr>
        </p:nvSpPr>
        <p:spPr/>
        <p:txBody>
          <a:bodyPr/>
          <a:lstStyle/>
          <a:p>
            <a:endParaRPr lang="en-GB"/>
          </a:p>
        </p:txBody>
      </p:sp>
      <p:pic>
        <p:nvPicPr>
          <p:cNvPr id="4" name="Content Placeholder 3">
            <a:extLst>
              <a:ext uri="{FF2B5EF4-FFF2-40B4-BE49-F238E27FC236}">
                <a16:creationId xmlns:a16="http://schemas.microsoft.com/office/drawing/2014/main" id="{09B004E8-248C-19D5-DA37-931CDC2AD5D4}"/>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362455"/>
            <a:ext cx="12192000" cy="8220455"/>
          </a:xfrm>
          <a:prstGeom prst="rect">
            <a:avLst/>
          </a:prstGeom>
        </p:spPr>
      </p:pic>
      <p:sp>
        <p:nvSpPr>
          <p:cNvPr id="6" name="TextBox 5">
            <a:extLst>
              <a:ext uri="{FF2B5EF4-FFF2-40B4-BE49-F238E27FC236}">
                <a16:creationId xmlns:a16="http://schemas.microsoft.com/office/drawing/2014/main" id="{D4636DA8-8670-CEC1-5A09-822EF759A211}"/>
              </a:ext>
            </a:extLst>
          </p:cNvPr>
          <p:cNvSpPr txBox="1"/>
          <p:nvPr/>
        </p:nvSpPr>
        <p:spPr>
          <a:xfrm>
            <a:off x="128016" y="0"/>
            <a:ext cx="11969496" cy="2246769"/>
          </a:xfrm>
          <a:prstGeom prst="rect">
            <a:avLst/>
          </a:prstGeom>
          <a:noFill/>
        </p:spPr>
        <p:txBody>
          <a:bodyPr wrap="square" rtlCol="0">
            <a:sp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In this Bible passage, we are reminded of the importance of caring for others, especially those in need. The passage emphasises that every act of kindness towards others is also seen as an act of kindness towards God.</a:t>
            </a:r>
          </a:p>
          <a:p>
            <a:endParaRPr lang="en-GB" sz="2800" b="1" dirty="0">
              <a:latin typeface="Calibri" panose="020F0502020204030204" pitchFamily="34" charset="0"/>
              <a:ea typeface="Calibri" panose="020F0502020204030204" pitchFamily="34" charset="0"/>
              <a:cs typeface="Calibri" panose="020F0502020204030204" pitchFamily="34" charset="0"/>
            </a:endParaRPr>
          </a:p>
          <a:p>
            <a:r>
              <a:rPr lang="en-GB" sz="2800" b="1" dirty="0">
                <a:latin typeface="Calibri" panose="020F0502020204030204" pitchFamily="34" charset="0"/>
                <a:ea typeface="Calibri" panose="020F0502020204030204" pitchFamily="34" charset="0"/>
                <a:cs typeface="Calibri" panose="020F0502020204030204" pitchFamily="34" charset="0"/>
              </a:rPr>
              <a:t>The passage calls on people to help others, with love and compassion.</a:t>
            </a:r>
          </a:p>
        </p:txBody>
      </p:sp>
      <p:sp>
        <p:nvSpPr>
          <p:cNvPr id="7" name="TextBox 6">
            <a:extLst>
              <a:ext uri="{FF2B5EF4-FFF2-40B4-BE49-F238E27FC236}">
                <a16:creationId xmlns:a16="http://schemas.microsoft.com/office/drawing/2014/main" id="{B066E4C4-18C6-644E-66BB-674E522A3CCA}"/>
              </a:ext>
            </a:extLst>
          </p:cNvPr>
          <p:cNvSpPr txBox="1"/>
          <p:nvPr/>
        </p:nvSpPr>
        <p:spPr>
          <a:xfrm>
            <a:off x="237744" y="996696"/>
            <a:ext cx="11667744" cy="1354217"/>
          </a:xfrm>
          <a:prstGeom prst="rect">
            <a:avLst/>
          </a:prstGeom>
          <a:noFill/>
        </p:spPr>
        <p:txBody>
          <a:bodyPr wrap="square">
            <a:spAutoFit/>
          </a:bodyPr>
          <a:lstStyle/>
          <a:p>
            <a:r>
              <a:rPr lang="en-GB" dirty="0">
                <a:highlight>
                  <a:srgbClr val="FFFFFF"/>
                </a:highlight>
                <a:hlinkClick r:id="rId4"/>
              </a:rPr>
              <a:t>  </a:t>
            </a:r>
          </a:p>
          <a:p>
            <a:endParaRPr lang="en-GB" dirty="0">
              <a:highlight>
                <a:srgbClr val="FFFFFF"/>
              </a:highlight>
              <a:hlinkClick r:id="rId4"/>
            </a:endParaRPr>
          </a:p>
          <a:p>
            <a:br>
              <a:rPr lang="en-GB" dirty="0">
                <a:highlight>
                  <a:srgbClr val="FFFFFF"/>
                </a:highlight>
                <a:hlinkClick r:id="rId4"/>
              </a:rPr>
            </a:br>
            <a:endParaRPr lang="en-GB" sz="2800" dirty="0">
              <a:solidFill>
                <a:srgbClr val="000000"/>
              </a:solidFill>
              <a:highlight>
                <a:srgbClr val="FFFFFF"/>
              </a:highlight>
              <a:latin typeface="system-ui"/>
            </a:endParaRPr>
          </a:p>
        </p:txBody>
      </p:sp>
      <p:pic>
        <p:nvPicPr>
          <p:cNvPr id="8" name="Picture 7" descr="ced14015-d20a-462d-976f-0f9e06c53e60@eurprd06">
            <a:extLst>
              <a:ext uri="{FF2B5EF4-FFF2-40B4-BE49-F238E27FC236}">
                <a16:creationId xmlns:a16="http://schemas.microsoft.com/office/drawing/2014/main" id="{5A43ED8B-728C-455D-9D06-D3DFCDB41F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30" b="7193"/>
          <a:stretch/>
        </p:blipFill>
        <p:spPr bwMode="auto">
          <a:xfrm>
            <a:off x="124972" y="2950846"/>
            <a:ext cx="5638799" cy="3632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658E1CE-8F1A-1221-E773-E1C02F629C4C}"/>
              </a:ext>
            </a:extLst>
          </p:cNvPr>
          <p:cNvSpPr txBox="1"/>
          <p:nvPr/>
        </p:nvSpPr>
        <p:spPr>
          <a:xfrm>
            <a:off x="5763771" y="2350913"/>
            <a:ext cx="6068566" cy="4401205"/>
          </a:xfrm>
          <a:prstGeom prst="rect">
            <a:avLst/>
          </a:prstGeom>
          <a:noFill/>
        </p:spPr>
        <p:txBody>
          <a:bodyPr wrap="square" rtlCol="0">
            <a:spAutoFit/>
          </a:bodyPr>
          <a:lstStyle/>
          <a:p>
            <a:r>
              <a:rPr lang="en-GB" sz="2800" dirty="0"/>
              <a:t>In World War 1, and in other wars since, people have been called upon to respond to injustice. </a:t>
            </a:r>
          </a:p>
          <a:p>
            <a:endParaRPr lang="en-GB" sz="2800" dirty="0"/>
          </a:p>
          <a:p>
            <a:r>
              <a:rPr lang="en-GB" sz="2800" dirty="0"/>
              <a:t>So many brave people have taken responsibility in standing against injustice, doing everything possible to secure peace.</a:t>
            </a:r>
          </a:p>
          <a:p>
            <a:endParaRPr lang="en-GB" sz="2800" dirty="0"/>
          </a:p>
          <a:p>
            <a:r>
              <a:rPr lang="en-GB" sz="2800" dirty="0"/>
              <a:t>We remember all of them.</a:t>
            </a:r>
          </a:p>
        </p:txBody>
      </p:sp>
    </p:spTree>
    <p:extLst>
      <p:ext uri="{BB962C8B-B14F-4D97-AF65-F5344CB8AC3E}">
        <p14:creationId xmlns:p14="http://schemas.microsoft.com/office/powerpoint/2010/main" val="141364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latin typeface="Lucida Handwriting" panose="03010101010101010101" pitchFamily="66" charset="0"/>
            </a:endParaRP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8" name="Picture 7" descr="cid:875c8fdc-4ca8-4ba8-aa2d-1887caed4335@eurprd06.prod.outlook.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67512" y="169682"/>
            <a:ext cx="10780776" cy="6570483"/>
          </a:xfrm>
          <a:prstGeom prst="rect">
            <a:avLst/>
          </a:prstGeom>
          <a:noFill/>
          <a:ln>
            <a:noFill/>
          </a:ln>
        </p:spPr>
      </p:pic>
      <p:sp>
        <p:nvSpPr>
          <p:cNvPr id="7" name="TextBox 6"/>
          <p:cNvSpPr txBox="1"/>
          <p:nvPr/>
        </p:nvSpPr>
        <p:spPr>
          <a:xfrm>
            <a:off x="904973" y="3329641"/>
            <a:ext cx="10039547" cy="1754326"/>
          </a:xfrm>
          <a:prstGeom prst="rect">
            <a:avLst/>
          </a:prstGeom>
          <a:noFill/>
        </p:spPr>
        <p:txBody>
          <a:bodyPr wrap="square" rtlCol="0">
            <a:spAutoFit/>
          </a:bodyPr>
          <a:lstStyle/>
          <a:p>
            <a:pPr algn="ctr"/>
            <a:r>
              <a:rPr lang="en-US" sz="4000" dirty="0">
                <a:latin typeface="Lucida Handwriting" panose="03010101010101010101" pitchFamily="66" charset="0"/>
              </a:rPr>
              <a:t>We invite you to share a song: </a:t>
            </a:r>
          </a:p>
          <a:p>
            <a:pPr algn="ctr"/>
            <a:r>
              <a:rPr lang="en-US" sz="2400" b="1" dirty="0"/>
              <a:t>Today we invite you reflect on the importance of peace as we sing.</a:t>
            </a:r>
          </a:p>
          <a:p>
            <a:pPr algn="ctr"/>
            <a:r>
              <a:rPr lang="en-US" sz="2400" b="1" dirty="0"/>
              <a:t> </a:t>
            </a:r>
            <a:r>
              <a:rPr lang="en-GB" sz="2000" b="1" dirty="0">
                <a:hlinkClick r:id="rId5"/>
              </a:rPr>
              <a:t>Make me a Channel of your Peace</a:t>
            </a:r>
            <a:endParaRPr lang="en-GB" sz="2000" b="1" dirty="0"/>
          </a:p>
          <a:p>
            <a:pPr algn="ctr"/>
            <a:r>
              <a:rPr lang="en-GB" sz="2000" b="1" dirty="0">
                <a:hlinkClick r:id="rId6"/>
              </a:rPr>
              <a:t>Let there be Peace on Earth</a:t>
            </a:r>
            <a:endParaRPr lang="en-GB" sz="2000" b="1" dirty="0"/>
          </a:p>
        </p:txBody>
      </p:sp>
    </p:spTree>
    <p:extLst>
      <p:ext uri="{BB962C8B-B14F-4D97-AF65-F5344CB8AC3E}">
        <p14:creationId xmlns:p14="http://schemas.microsoft.com/office/powerpoint/2010/main" val="113758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8" name="Picture 2">
            <a:extLst>
              <a:ext uri="{FF2B5EF4-FFF2-40B4-BE49-F238E27FC236}">
                <a16:creationId xmlns:a16="http://schemas.microsoft.com/office/drawing/2014/main" id="{C4DFAEDE-518E-5436-65B0-F56B77589C93}"/>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4579" r="7380" b="143"/>
          <a:stretch>
            <a:fillRect/>
          </a:stretch>
        </p:blipFill>
        <p:spPr bwMode="auto">
          <a:xfrm>
            <a:off x="133208" y="114300"/>
            <a:ext cx="11773183" cy="662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02228" y="413625"/>
            <a:ext cx="8845420" cy="584775"/>
          </a:xfrm>
          <a:prstGeom prst="rect">
            <a:avLst/>
          </a:prstGeom>
          <a:noFill/>
        </p:spPr>
        <p:txBody>
          <a:bodyPr wrap="square" rtlCol="0">
            <a:spAutoFit/>
          </a:bodyPr>
          <a:lstStyle/>
          <a:p>
            <a:pPr algn="ctr"/>
            <a:r>
              <a:rPr lang="en-US" sz="3200" b="1" dirty="0">
                <a:latin typeface="Lucida Calligraphy" panose="03010101010101010101" pitchFamily="66" charset="0"/>
              </a:rPr>
              <a:t>We invite you to pray or reflect</a:t>
            </a:r>
            <a:endParaRPr lang="en-GB" sz="3200" b="1" dirty="0">
              <a:latin typeface="Lucida Calligraphy" panose="03010101010101010101" pitchFamily="66" charset="0"/>
            </a:endParaRPr>
          </a:p>
        </p:txBody>
      </p:sp>
      <p:sp>
        <p:nvSpPr>
          <p:cNvPr id="5" name="TextBox 4"/>
          <p:cNvSpPr txBox="1"/>
          <p:nvPr/>
        </p:nvSpPr>
        <p:spPr>
          <a:xfrm>
            <a:off x="289249" y="1545996"/>
            <a:ext cx="6488623" cy="4062651"/>
          </a:xfrm>
          <a:prstGeom prst="rect">
            <a:avLst/>
          </a:prstGeom>
          <a:noFill/>
        </p:spPr>
        <p:txBody>
          <a:bodyPr wrap="square" rtlCol="0">
            <a:spAutoFit/>
          </a:bodyPr>
          <a:lstStyle/>
          <a:p>
            <a:pPr algn="ctr"/>
            <a:r>
              <a:rPr lang="en-US" sz="2000" b="1" dirty="0"/>
              <a:t>Lord,</a:t>
            </a:r>
          </a:p>
          <a:p>
            <a:pPr algn="ctr"/>
            <a:endParaRPr lang="en-US" sz="2000" b="1" dirty="0"/>
          </a:p>
          <a:p>
            <a:pPr algn="ctr"/>
            <a:r>
              <a:rPr lang="en-US" sz="2000" b="1" dirty="0"/>
              <a:t>Thank you for the gift of life.</a:t>
            </a:r>
          </a:p>
          <a:p>
            <a:pPr algn="ctr"/>
            <a:r>
              <a:rPr lang="en-US" sz="2000" b="1" dirty="0"/>
              <a:t>Thank you for those who bless us and love us.</a:t>
            </a:r>
          </a:p>
          <a:p>
            <a:pPr algn="ctr"/>
            <a:r>
              <a:rPr lang="en-US" sz="2000" b="1" dirty="0"/>
              <a:t>Thank you for Jesus, God’s greatest gift to us all,</a:t>
            </a:r>
          </a:p>
          <a:p>
            <a:pPr algn="ctr"/>
            <a:r>
              <a:rPr lang="en-US" sz="2000" b="1" dirty="0"/>
              <a:t>Teach us to be joyful,</a:t>
            </a:r>
          </a:p>
          <a:p>
            <a:pPr algn="ctr"/>
            <a:r>
              <a:rPr lang="en-US" sz="2000" b="1" dirty="0"/>
              <a:t>Help us to be grateful,</a:t>
            </a:r>
          </a:p>
          <a:p>
            <a:pPr algn="ctr"/>
            <a:r>
              <a:rPr lang="en-US" sz="2000" b="1" dirty="0"/>
              <a:t>Remind us to be content with, and grateful for, all that we have.</a:t>
            </a:r>
          </a:p>
          <a:p>
            <a:pPr algn="ctr"/>
            <a:r>
              <a:rPr lang="en-US" sz="2000" b="1" dirty="0"/>
              <a:t>May all of us remember to thank those around us</a:t>
            </a:r>
          </a:p>
          <a:p>
            <a:pPr algn="ctr"/>
            <a:r>
              <a:rPr lang="en-US" sz="2000" b="1" dirty="0"/>
              <a:t>And to show and share gratitude in our everyday lives</a:t>
            </a:r>
          </a:p>
          <a:p>
            <a:pPr algn="ctr"/>
            <a:r>
              <a:rPr lang="en-US" sz="2000" b="1" dirty="0"/>
              <a:t>Amen</a:t>
            </a:r>
          </a:p>
          <a:p>
            <a:endParaRPr lang="en-GB" dirty="0"/>
          </a:p>
        </p:txBody>
      </p:sp>
      <p:pic>
        <p:nvPicPr>
          <p:cNvPr id="9" name="Picture 2" descr="A red flowers in a circle&#10;&#10;AI-generated content may be incorrect.">
            <a:extLst>
              <a:ext uri="{FF2B5EF4-FFF2-40B4-BE49-F238E27FC236}">
                <a16:creationId xmlns:a16="http://schemas.microsoft.com/office/drawing/2014/main" id="{6DA8C640-E462-DCE9-36DB-680BEAFF31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027" r="11122" b="1"/>
          <a:stretch>
            <a:fillRect/>
          </a:stretch>
        </p:blipFill>
        <p:spPr bwMode="auto">
          <a:xfrm>
            <a:off x="6930272" y="1331658"/>
            <a:ext cx="4886104" cy="4351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80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7F09-BDFE-5E00-5589-866F5D019780}"/>
            </a:ext>
          </a:extLst>
        </p:cNvPr>
        <p:cNvGrpSpPr/>
        <p:nvPr/>
      </p:nvGrpSpPr>
      <p:grpSpPr>
        <a:xfrm>
          <a:off x="0" y="0"/>
          <a:ext cx="0" cy="0"/>
          <a:chOff x="0" y="0"/>
          <a:chExt cx="0" cy="0"/>
        </a:xfrm>
      </p:grpSpPr>
      <p:pic>
        <p:nvPicPr>
          <p:cNvPr id="12" name="Picture 11" descr="cid:152c2824-c259-4a42-867e-e9c50d1fdc84@eurprd06.prod.outlook.com">
            <a:extLst>
              <a:ext uri="{FF2B5EF4-FFF2-40B4-BE49-F238E27FC236}">
                <a16:creationId xmlns:a16="http://schemas.microsoft.com/office/drawing/2014/main" id="{A72BAFB0-A8F5-A57A-3D60-F6BE755F4A86}"/>
              </a:ext>
            </a:extLst>
          </p:cNvPr>
          <p:cNvPicPr/>
          <p:nvPr/>
        </p:nvPicPr>
        <p:blipFill rotWithShape="1">
          <a:blip r:embed="rId3" r:link="rId4" cstate="print">
            <a:lum bright="70000" contrast="-70000"/>
            <a:extLst>
              <a:ext uri="{28A0092B-C50C-407E-A947-70E740481C1C}">
                <a14:useLocalDpi xmlns:a14="http://schemas.microsoft.com/office/drawing/2010/main" val="0"/>
              </a:ext>
            </a:extLst>
          </a:blip>
          <a:srcRect l="12232" t="13205" r="12500" b="35039"/>
          <a:stretch>
            <a:fillRect/>
          </a:stretch>
        </p:blipFill>
        <p:spPr bwMode="auto">
          <a:xfrm>
            <a:off x="5480049" y="218991"/>
            <a:ext cx="6026151" cy="6425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9" name="Content Placeholder 8">
            <a:extLst>
              <a:ext uri="{FF2B5EF4-FFF2-40B4-BE49-F238E27FC236}">
                <a16:creationId xmlns:a16="http://schemas.microsoft.com/office/drawing/2014/main" id="{E41CF9CC-4F16-1D53-7AC9-511424EBBDB0}"/>
              </a:ext>
            </a:extLst>
          </p:cNvPr>
          <p:cNvSpPr>
            <a:spLocks noGrp="1"/>
          </p:cNvSpPr>
          <p:nvPr>
            <p:ph sz="half" idx="2"/>
          </p:nvPr>
        </p:nvSpPr>
        <p:spPr>
          <a:xfrm>
            <a:off x="6172200" y="1600200"/>
            <a:ext cx="4038600" cy="1252538"/>
          </a:xfrm>
        </p:spPr>
        <p:txBody>
          <a:bodyPr/>
          <a:lstStyle/>
          <a:p>
            <a:pPr marL="0" indent="0">
              <a:buNone/>
            </a:pPr>
            <a:r>
              <a:rPr lang="en-GB" altLang="en-US"/>
              <a:t> </a:t>
            </a:r>
          </a:p>
        </p:txBody>
      </p:sp>
      <p:sp>
        <p:nvSpPr>
          <p:cNvPr id="7" name="Text Placeholder 6">
            <a:extLst>
              <a:ext uri="{FF2B5EF4-FFF2-40B4-BE49-F238E27FC236}">
                <a16:creationId xmlns:a16="http://schemas.microsoft.com/office/drawing/2014/main" id="{DC4CF5FA-066C-2429-9AD2-CC047DA8E85F}"/>
              </a:ext>
            </a:extLst>
          </p:cNvPr>
          <p:cNvSpPr>
            <a:spLocks noGrp="1"/>
          </p:cNvSpPr>
          <p:nvPr>
            <p:ph type="body" idx="4294967295"/>
          </p:nvPr>
        </p:nvSpPr>
        <p:spPr>
          <a:xfrm>
            <a:off x="1524000" y="1935163"/>
            <a:ext cx="3898900" cy="639762"/>
          </a:xfrm>
        </p:spPr>
        <p:txBody>
          <a:bodyPr/>
          <a:lstStyle/>
          <a:p>
            <a:pPr marL="0" indent="0">
              <a:buNone/>
              <a:defRPr/>
            </a:pPr>
            <a:endParaRPr lang="en-GB" sz="2700" dirty="0"/>
          </a:p>
          <a:p>
            <a:pPr>
              <a:defRPr/>
            </a:pPr>
            <a:endParaRPr lang="en-GB" dirty="0"/>
          </a:p>
        </p:txBody>
      </p:sp>
      <p:pic>
        <p:nvPicPr>
          <p:cNvPr id="5" name="Picture 4" descr="A red flowers in a circle&#10;&#10;AI-generated content may be incorrect.">
            <a:extLst>
              <a:ext uri="{FF2B5EF4-FFF2-40B4-BE49-F238E27FC236}">
                <a16:creationId xmlns:a16="http://schemas.microsoft.com/office/drawing/2014/main" id="{53E28C08-05E6-1BF7-129A-48A8DC48336C}"/>
              </a:ext>
            </a:extLst>
          </p:cNvPr>
          <p:cNvPicPr>
            <a:picLocks noChangeAspect="1"/>
          </p:cNvPicPr>
          <p:nvPr/>
        </p:nvPicPr>
        <p:blipFill>
          <a:blip r:embed="rId5" r:link="rId6" cstate="print">
            <a:lum bright="70000" contrast="-70000"/>
            <a:extLst>
              <a:ext uri="{28A0092B-C50C-407E-A947-70E740481C1C}">
                <a14:useLocalDpi xmlns:a14="http://schemas.microsoft.com/office/drawing/2010/main" val="0"/>
              </a:ext>
            </a:extLst>
          </a:blip>
          <a:srcRect/>
          <a:stretch>
            <a:fillRect/>
          </a:stretch>
        </p:blipFill>
        <p:spPr bwMode="auto">
          <a:xfrm>
            <a:off x="5801994" y="1406455"/>
            <a:ext cx="6390005" cy="4819650"/>
          </a:xfrm>
          <a:prstGeom prst="rect">
            <a:avLst/>
          </a:prstGeom>
          <a:noFill/>
          <a:ln>
            <a:noFill/>
          </a:ln>
        </p:spPr>
      </p:pic>
      <p:sp>
        <p:nvSpPr>
          <p:cNvPr id="14" name="TextBox 13">
            <a:extLst>
              <a:ext uri="{FF2B5EF4-FFF2-40B4-BE49-F238E27FC236}">
                <a16:creationId xmlns:a16="http://schemas.microsoft.com/office/drawing/2014/main" id="{742B893A-CC6C-88DB-81A4-DE2B18F08E94}"/>
              </a:ext>
            </a:extLst>
          </p:cNvPr>
          <p:cNvSpPr txBox="1"/>
          <p:nvPr/>
        </p:nvSpPr>
        <p:spPr>
          <a:xfrm>
            <a:off x="15425738" y="-541338"/>
            <a:ext cx="185737" cy="36830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endParaRPr lang="en-US"/>
          </a:p>
        </p:txBody>
      </p:sp>
      <p:sp>
        <p:nvSpPr>
          <p:cNvPr id="2" name="Rectangle 1">
            <a:extLst>
              <a:ext uri="{FF2B5EF4-FFF2-40B4-BE49-F238E27FC236}">
                <a16:creationId xmlns:a16="http://schemas.microsoft.com/office/drawing/2014/main" id="{A76815B4-920D-C7E6-40F9-FF9E5FBBD88F}"/>
              </a:ext>
            </a:extLst>
          </p:cNvPr>
          <p:cNvSpPr/>
          <p:nvPr/>
        </p:nvSpPr>
        <p:spPr>
          <a:xfrm>
            <a:off x="3076454" y="8900500"/>
            <a:ext cx="2803973" cy="461665"/>
          </a:xfrm>
          <a:prstGeom prst="rect">
            <a:avLst/>
          </a:prstGeom>
        </p:spPr>
        <p:txBody>
          <a:bodyPr wrap="none">
            <a:spAutoFit/>
          </a:bodyPr>
          <a:lstStyle/>
          <a:p>
            <a:pPr lvl="0"/>
            <a:r>
              <a:rPr lang="en-GB" sz="2400" dirty="0">
                <a:solidFill>
                  <a:prstClr val="white"/>
                </a:solidFill>
                <a:latin typeface="News GothicATT BT" panose="020B0604020202020204" pitchFamily="34" charset="0"/>
              </a:rPr>
              <a:t>Board of Education</a:t>
            </a:r>
          </a:p>
        </p:txBody>
      </p:sp>
      <p:sp>
        <p:nvSpPr>
          <p:cNvPr id="3" name="TextBox 2">
            <a:extLst>
              <a:ext uri="{FF2B5EF4-FFF2-40B4-BE49-F238E27FC236}">
                <a16:creationId xmlns:a16="http://schemas.microsoft.com/office/drawing/2014/main" id="{854B1A7D-6DFD-2E3F-5BF8-4B46879199D5}"/>
              </a:ext>
            </a:extLst>
          </p:cNvPr>
          <p:cNvSpPr txBox="1"/>
          <p:nvPr/>
        </p:nvSpPr>
        <p:spPr>
          <a:xfrm>
            <a:off x="5847987" y="432063"/>
            <a:ext cx="5658212" cy="5816977"/>
          </a:xfrm>
          <a:prstGeom prst="rect">
            <a:avLst/>
          </a:prstGeom>
          <a:noFill/>
          <a:ln>
            <a:noFill/>
          </a:ln>
        </p:spPr>
        <p:txBody>
          <a:bodyPr wrap="square" rtlCol="0">
            <a:spAutoFit/>
          </a:bodyPr>
          <a:lstStyle/>
          <a:p>
            <a:endParaRPr lang="en-US" b="1" dirty="0"/>
          </a:p>
          <a:p>
            <a:pPr algn="ctr"/>
            <a:r>
              <a:rPr lang="en-US" sz="2400" b="1" dirty="0">
                <a:latin typeface="Bradley Hand ITC" panose="03070402050302030203" pitchFamily="66" charset="0"/>
              </a:rPr>
              <a:t>Almighty God</a:t>
            </a:r>
          </a:p>
          <a:p>
            <a:pPr algn="ctr"/>
            <a:r>
              <a:rPr lang="en-US" sz="2400" b="1" dirty="0">
                <a:latin typeface="Bradley Hand ITC" panose="03070402050302030203" pitchFamily="66" charset="0"/>
              </a:rPr>
              <a:t>We remember today all those who have suffered in wartime.</a:t>
            </a:r>
          </a:p>
          <a:p>
            <a:pPr algn="ctr"/>
            <a:r>
              <a:rPr lang="en-US" sz="2400" b="1" dirty="0">
                <a:latin typeface="Bradley Hand ITC" panose="03070402050302030203" pitchFamily="66" charset="0"/>
              </a:rPr>
              <a:t>On this day of Remembrance help us to </a:t>
            </a:r>
            <a:r>
              <a:rPr lang="en-US" sz="2400" b="1" dirty="0" err="1">
                <a:latin typeface="Bradley Hand ITC" panose="03070402050302030203" pitchFamily="66" charset="0"/>
              </a:rPr>
              <a:t>honour</a:t>
            </a:r>
            <a:r>
              <a:rPr lang="en-US" sz="2400" b="1" dirty="0">
                <a:latin typeface="Bradley Hand ITC" panose="03070402050302030203" pitchFamily="66" charset="0"/>
              </a:rPr>
              <a:t> their lives and learn from all they taught us.</a:t>
            </a:r>
          </a:p>
          <a:p>
            <a:pPr algn="ctr"/>
            <a:r>
              <a:rPr lang="en-US" sz="2400" b="1" dirty="0">
                <a:latin typeface="Bradley Hand ITC" panose="03070402050302030203" pitchFamily="66" charset="0"/>
              </a:rPr>
              <a:t>Grant us the strength to stand up for what is right,</a:t>
            </a:r>
          </a:p>
          <a:p>
            <a:pPr algn="ctr"/>
            <a:r>
              <a:rPr lang="en-US" sz="2400" b="1" dirty="0">
                <a:latin typeface="Bradley Hand ITC" panose="03070402050302030203" pitchFamily="66" charset="0"/>
              </a:rPr>
              <a:t>And the compassion to show kindness and respect to all.</a:t>
            </a:r>
          </a:p>
          <a:p>
            <a:pPr algn="ctr"/>
            <a:r>
              <a:rPr lang="en-US" sz="2400" b="1" dirty="0">
                <a:latin typeface="Bradley Hand ITC" panose="03070402050302030203" pitchFamily="66" charset="0"/>
              </a:rPr>
              <a:t>May we work together to build a world of peace, justice and dignity for all.</a:t>
            </a:r>
          </a:p>
          <a:p>
            <a:pPr algn="ctr"/>
            <a:r>
              <a:rPr lang="en-US" sz="2400" b="1" dirty="0">
                <a:latin typeface="Bradley Hand ITC" panose="03070402050302030203" pitchFamily="66" charset="0"/>
              </a:rPr>
              <a:t>Amen</a:t>
            </a:r>
          </a:p>
          <a:p>
            <a:pPr algn="ctr"/>
            <a:endParaRPr lang="en-US" sz="2400" b="1" dirty="0">
              <a:latin typeface="Bradley Hand ITC" panose="03070402050302030203" pitchFamily="66" charset="0"/>
            </a:endParaRPr>
          </a:p>
          <a:p>
            <a:endParaRPr lang="en-GB" dirty="0"/>
          </a:p>
        </p:txBody>
      </p:sp>
      <p:pic>
        <p:nvPicPr>
          <p:cNvPr id="1026" name="Picture 2" descr="5faac563-73b2-44a2-8668-90b173020c5f@eurprd06">
            <a:extLst>
              <a:ext uri="{FF2B5EF4-FFF2-40B4-BE49-F238E27FC236}">
                <a16:creationId xmlns:a16="http://schemas.microsoft.com/office/drawing/2014/main" id="{C21ADC31-A1C6-11F1-DC06-47E3A98D5C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722" y="5921"/>
            <a:ext cx="5166177" cy="6852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EF524C4-7080-BA68-8E45-16D61F4313A3}"/>
              </a:ext>
            </a:extLst>
          </p:cNvPr>
          <p:cNvSpPr txBox="1"/>
          <p:nvPr/>
        </p:nvSpPr>
        <p:spPr>
          <a:xfrm>
            <a:off x="853440" y="432062"/>
            <a:ext cx="4397829" cy="1077218"/>
          </a:xfrm>
          <a:prstGeom prst="rect">
            <a:avLst/>
          </a:prstGeom>
          <a:noFill/>
        </p:spPr>
        <p:txBody>
          <a:bodyPr wrap="square" rtlCol="0">
            <a:spAutoFit/>
          </a:bodyPr>
          <a:lstStyle/>
          <a:p>
            <a:pPr algn="ctr"/>
            <a:r>
              <a:rPr lang="en-US" sz="1600" b="1" i="1" dirty="0">
                <a:latin typeface="Bradley Hand ITC" panose="03070402050302030203" pitchFamily="66" charset="0"/>
              </a:rPr>
              <a:t>As we reflect today at the end of our worship, we take a quiet moment to thank all those heroes, past and present who have made sacrifices for our freedom.</a:t>
            </a:r>
            <a:endParaRPr lang="en-GB" dirty="0"/>
          </a:p>
        </p:txBody>
      </p:sp>
      <p:pic>
        <p:nvPicPr>
          <p:cNvPr id="10" name="Picture 9" descr="cid:152c2824-c259-4a42-867e-e9c50d1fdc84@eurprd06.prod.outlook.com">
            <a:extLst>
              <a:ext uri="{FF2B5EF4-FFF2-40B4-BE49-F238E27FC236}">
                <a16:creationId xmlns:a16="http://schemas.microsoft.com/office/drawing/2014/main" id="{349196CC-BDBC-3113-5EA2-1B8B281D9DE6}"/>
              </a:ext>
            </a:extLst>
          </p:cNvPr>
          <p:cNvPicPr/>
          <p:nvPr/>
        </p:nvPicPr>
        <p:blipFill rotWithShape="1">
          <a:blip r:embed="rId8" r:link="rId4" cstate="print">
            <a:extLst>
              <a:ext uri="{28A0092B-C50C-407E-A947-70E740481C1C}">
                <a14:useLocalDpi xmlns:a14="http://schemas.microsoft.com/office/drawing/2010/main" val="0"/>
              </a:ext>
            </a:extLst>
          </a:blip>
          <a:srcRect l="12232" t="13205" r="12500" b="35039"/>
          <a:stretch>
            <a:fillRect/>
          </a:stretch>
        </p:blipFill>
        <p:spPr bwMode="auto">
          <a:xfrm>
            <a:off x="10928305" y="0"/>
            <a:ext cx="1247774" cy="1187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0719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id:152c2824-c259-4a42-867e-e9c50d1fdc84@eurprd06.prod.outlook.com"/>
          <p:cNvPicPr/>
          <p:nvPr/>
        </p:nvPicPr>
        <p:blipFill rotWithShape="1">
          <a:blip r:embed="rId3" r:link="rId4" cstate="print">
            <a:lum bright="70000" contrast="-70000"/>
            <a:extLst>
              <a:ext uri="{28A0092B-C50C-407E-A947-70E740481C1C}">
                <a14:useLocalDpi xmlns:a14="http://schemas.microsoft.com/office/drawing/2010/main" val="0"/>
              </a:ext>
            </a:extLst>
          </a:blip>
          <a:srcRect l="12232" t="13205" r="12500" b="35039"/>
          <a:stretch>
            <a:fillRect/>
          </a:stretch>
        </p:blipFill>
        <p:spPr bwMode="auto">
          <a:xfrm>
            <a:off x="5480049" y="218991"/>
            <a:ext cx="6026151" cy="6425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9" name="Content Placeholder 8">
            <a:extLst>
              <a:ext uri="{FF2B5EF4-FFF2-40B4-BE49-F238E27FC236}">
                <a16:creationId xmlns:a16="http://schemas.microsoft.com/office/drawing/2014/main" id="{D0ADE800-70DD-4E61-BC98-D53C19CD173A}"/>
              </a:ext>
            </a:extLst>
          </p:cNvPr>
          <p:cNvSpPr>
            <a:spLocks noGrp="1"/>
          </p:cNvSpPr>
          <p:nvPr>
            <p:ph sz="half" idx="2"/>
          </p:nvPr>
        </p:nvSpPr>
        <p:spPr>
          <a:xfrm>
            <a:off x="6172200" y="1600200"/>
            <a:ext cx="4038600" cy="1252538"/>
          </a:xfrm>
        </p:spPr>
        <p:txBody>
          <a:bodyPr/>
          <a:lstStyle/>
          <a:p>
            <a:pPr marL="0" indent="0">
              <a:buNone/>
            </a:pPr>
            <a:r>
              <a:rPr lang="en-GB" altLang="en-US"/>
              <a:t> </a:t>
            </a:r>
          </a:p>
        </p:txBody>
      </p:sp>
      <p:sp>
        <p:nvSpPr>
          <p:cNvPr id="7" name="Text Placeholder 6">
            <a:extLst>
              <a:ext uri="{FF2B5EF4-FFF2-40B4-BE49-F238E27FC236}">
                <a16:creationId xmlns:a16="http://schemas.microsoft.com/office/drawing/2014/main" id="{2EDFCFBF-A358-491A-A835-ED869219F0BC}"/>
              </a:ext>
            </a:extLst>
          </p:cNvPr>
          <p:cNvSpPr>
            <a:spLocks noGrp="1"/>
          </p:cNvSpPr>
          <p:nvPr>
            <p:ph type="body" idx="4294967295"/>
          </p:nvPr>
        </p:nvSpPr>
        <p:spPr>
          <a:xfrm>
            <a:off x="1524000" y="1935163"/>
            <a:ext cx="3898900" cy="639762"/>
          </a:xfrm>
        </p:spPr>
        <p:txBody>
          <a:bodyPr/>
          <a:lstStyle/>
          <a:p>
            <a:pPr marL="0" indent="0">
              <a:buNone/>
              <a:defRPr/>
            </a:pPr>
            <a:endParaRPr lang="en-GB" sz="2700" dirty="0"/>
          </a:p>
          <a:p>
            <a:pPr>
              <a:defRPr/>
            </a:pPr>
            <a:endParaRPr lang="en-GB" dirty="0"/>
          </a:p>
        </p:txBody>
      </p:sp>
      <p:sp>
        <p:nvSpPr>
          <p:cNvPr id="14" name="TextBox 13">
            <a:extLst>
              <a:ext uri="{FF2B5EF4-FFF2-40B4-BE49-F238E27FC236}">
                <a16:creationId xmlns:a16="http://schemas.microsoft.com/office/drawing/2014/main" id="{31AC9A31-2430-477F-A1FB-799C66E4D6E2}"/>
              </a:ext>
            </a:extLst>
          </p:cNvPr>
          <p:cNvSpPr txBox="1"/>
          <p:nvPr/>
        </p:nvSpPr>
        <p:spPr>
          <a:xfrm>
            <a:off x="15425738" y="-541338"/>
            <a:ext cx="185737" cy="36830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endParaRPr lang="en-US"/>
          </a:p>
        </p:txBody>
      </p:sp>
      <p:sp>
        <p:nvSpPr>
          <p:cNvPr id="2" name="Rectangle 1"/>
          <p:cNvSpPr/>
          <p:nvPr/>
        </p:nvSpPr>
        <p:spPr>
          <a:xfrm>
            <a:off x="3076454" y="8900500"/>
            <a:ext cx="2803973" cy="461665"/>
          </a:xfrm>
          <a:prstGeom prst="rect">
            <a:avLst/>
          </a:prstGeom>
        </p:spPr>
        <p:txBody>
          <a:bodyPr wrap="none">
            <a:spAutoFit/>
          </a:bodyPr>
          <a:lstStyle/>
          <a:p>
            <a:pPr lvl="0"/>
            <a:r>
              <a:rPr lang="en-GB" sz="2400" dirty="0">
                <a:solidFill>
                  <a:prstClr val="white"/>
                </a:solidFill>
                <a:latin typeface="News GothicATT BT" panose="020B0604020202020204" pitchFamily="34" charset="0"/>
              </a:rPr>
              <a:t>Board of Education</a:t>
            </a:r>
          </a:p>
        </p:txBody>
      </p:sp>
      <p:sp>
        <p:nvSpPr>
          <p:cNvPr id="3" name="TextBox 2"/>
          <p:cNvSpPr txBox="1"/>
          <p:nvPr/>
        </p:nvSpPr>
        <p:spPr>
          <a:xfrm>
            <a:off x="5632268" y="1000125"/>
            <a:ext cx="5873931" cy="4708981"/>
          </a:xfrm>
          <a:prstGeom prst="rect">
            <a:avLst/>
          </a:prstGeom>
          <a:noFill/>
          <a:ln>
            <a:noFill/>
          </a:ln>
        </p:spPr>
        <p:txBody>
          <a:bodyPr wrap="square" rtlCol="0">
            <a:spAutoFit/>
          </a:bodyPr>
          <a:lstStyle/>
          <a:p>
            <a:endParaRPr lang="en-US" dirty="0"/>
          </a:p>
          <a:p>
            <a:pPr algn="ctr"/>
            <a:r>
              <a:rPr lang="en-US" sz="2400" b="1" dirty="0">
                <a:latin typeface="Bodoni MT" panose="02070603080606020203" pitchFamily="18" charset="0"/>
              </a:rPr>
              <a:t>We welcome you all to a special worship</a:t>
            </a:r>
          </a:p>
          <a:p>
            <a:pPr algn="ctr"/>
            <a:endParaRPr lang="en-US" sz="2400" b="1" dirty="0">
              <a:latin typeface="Bodoni MT" panose="02070603080606020203" pitchFamily="18" charset="0"/>
            </a:endParaRPr>
          </a:p>
          <a:p>
            <a:pPr algn="ctr"/>
            <a:r>
              <a:rPr lang="en-US" sz="2400" dirty="0">
                <a:latin typeface="Bodoni MT" panose="02070603080606020203" pitchFamily="18" charset="0"/>
              </a:rPr>
              <a:t>We come together today as a school family</a:t>
            </a:r>
          </a:p>
          <a:p>
            <a:pPr algn="ctr"/>
            <a:r>
              <a:rPr lang="en-US" sz="2400" b="1" dirty="0">
                <a:latin typeface="Bodoni MT" panose="02070603080606020203" pitchFamily="18" charset="0"/>
              </a:rPr>
              <a:t>To think about others</a:t>
            </a:r>
          </a:p>
          <a:p>
            <a:pPr algn="ctr"/>
            <a:r>
              <a:rPr lang="en-US" sz="2400" dirty="0">
                <a:latin typeface="Bodoni MT" panose="02070603080606020203" pitchFamily="18" charset="0"/>
              </a:rPr>
              <a:t>We come together as a school family</a:t>
            </a:r>
          </a:p>
          <a:p>
            <a:pPr algn="ctr"/>
            <a:r>
              <a:rPr lang="en-US" sz="2400" b="1" dirty="0">
                <a:latin typeface="Bodoni MT" panose="02070603080606020203" pitchFamily="18" charset="0"/>
              </a:rPr>
              <a:t>To think about peace</a:t>
            </a:r>
          </a:p>
          <a:p>
            <a:pPr algn="ctr"/>
            <a:r>
              <a:rPr lang="en-US" sz="2400" dirty="0">
                <a:latin typeface="Bodoni MT" panose="02070603080606020203" pitchFamily="18" charset="0"/>
              </a:rPr>
              <a:t>We come together as a school family</a:t>
            </a:r>
          </a:p>
          <a:p>
            <a:pPr algn="ctr"/>
            <a:r>
              <a:rPr lang="en-US" sz="2400" b="1" dirty="0">
                <a:latin typeface="Bodoni MT" panose="02070603080606020203" pitchFamily="18" charset="0"/>
              </a:rPr>
              <a:t>To say thank you</a:t>
            </a:r>
          </a:p>
          <a:p>
            <a:pPr algn="ctr"/>
            <a:r>
              <a:rPr lang="en-US" sz="2400" dirty="0">
                <a:latin typeface="Bodoni MT" panose="02070603080606020203" pitchFamily="18" charset="0"/>
              </a:rPr>
              <a:t>We come together as a school family</a:t>
            </a:r>
          </a:p>
          <a:p>
            <a:pPr algn="ctr"/>
            <a:r>
              <a:rPr lang="en-US" sz="2400" b="1" dirty="0">
                <a:latin typeface="Bodoni MT" panose="02070603080606020203" pitchFamily="18" charset="0"/>
              </a:rPr>
              <a:t>To remember</a:t>
            </a:r>
          </a:p>
          <a:p>
            <a:pPr algn="ctr"/>
            <a:endParaRPr lang="en-US" sz="2400" b="1" dirty="0">
              <a:latin typeface="Bradley Hand ITC" panose="03070402050302030203" pitchFamily="66" charset="0"/>
            </a:endParaRPr>
          </a:p>
          <a:p>
            <a:endParaRPr lang="en-GB" dirty="0"/>
          </a:p>
        </p:txBody>
      </p:sp>
      <p:pic>
        <p:nvPicPr>
          <p:cNvPr id="1026" name="Picture 2" descr="5faac563-73b2-44a2-8668-90b173020c5f@eurprd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22" y="5921"/>
            <a:ext cx="5166177" cy="6852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53440" y="432062"/>
            <a:ext cx="4397829" cy="1107996"/>
          </a:xfrm>
          <a:prstGeom prst="rect">
            <a:avLst/>
          </a:prstGeom>
          <a:noFill/>
        </p:spPr>
        <p:txBody>
          <a:bodyPr wrap="square" rtlCol="0">
            <a:spAutoFit/>
          </a:bodyPr>
          <a:lstStyle/>
          <a:p>
            <a:pPr algn="ctr"/>
            <a:r>
              <a:rPr lang="en-US" sz="1600" b="1" i="1" dirty="0">
                <a:latin typeface="Bradley Hand ITC" panose="03070402050302030203" pitchFamily="66" charset="0"/>
              </a:rPr>
              <a:t>As we gather today, we  invite you to celebrate the joy of being together in the presence of God the Father, God the Son and God the Holy Spirit</a:t>
            </a:r>
          </a:p>
          <a:p>
            <a:endParaRPr lang="en-GB" dirty="0"/>
          </a:p>
        </p:txBody>
      </p:sp>
      <p:pic>
        <p:nvPicPr>
          <p:cNvPr id="10" name="Picture 9" descr="cid:152c2824-c259-4a42-867e-e9c50d1fdc84@eurprd06.prod.outlook.com"/>
          <p:cNvPicPr/>
          <p:nvPr/>
        </p:nvPicPr>
        <p:blipFill rotWithShape="1">
          <a:blip r:embed="rId6" r:link="rId4" cstate="print">
            <a:extLst>
              <a:ext uri="{28A0092B-C50C-407E-A947-70E740481C1C}">
                <a14:useLocalDpi xmlns:a14="http://schemas.microsoft.com/office/drawing/2010/main" val="0"/>
              </a:ext>
            </a:extLst>
          </a:blip>
          <a:srcRect l="12232" t="13205" r="12500" b="35039"/>
          <a:stretch>
            <a:fillRect/>
          </a:stretch>
        </p:blipFill>
        <p:spPr bwMode="auto">
          <a:xfrm>
            <a:off x="10300154" y="165446"/>
            <a:ext cx="1263196" cy="1107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49958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t>
            </a:r>
            <a:endParaRPr lang="en-GB" sz="3200" b="1" dirty="0"/>
          </a:p>
        </p:txBody>
      </p:sp>
      <p:pic>
        <p:nvPicPr>
          <p:cNvPr id="5" name="Picture 4" descr="A red flowers in a circle&#10;&#10;AI-generated content may be incorrect.">
            <a:extLst>
              <a:ext uri="{FF2B5EF4-FFF2-40B4-BE49-F238E27FC236}">
                <a16:creationId xmlns:a16="http://schemas.microsoft.com/office/drawing/2014/main" id="{4183EAD4-7911-8529-7732-C1EAFA9E95B6}"/>
              </a:ext>
            </a:extLst>
          </p:cNvPr>
          <p:cNvPicPr>
            <a:picLocks noChangeAspect="1"/>
          </p:cNvPicPr>
          <p:nvPr/>
        </p:nvPicPr>
        <p:blipFill>
          <a:blip r:embed="rId3" r:link="rId4" cstate="print">
            <a:lum bright="70000" contrast="-70000"/>
            <a:extLst>
              <a:ext uri="{28A0092B-C50C-407E-A947-70E740481C1C}">
                <a14:useLocalDpi xmlns:a14="http://schemas.microsoft.com/office/drawing/2010/main" val="0"/>
              </a:ext>
            </a:extLst>
          </a:blip>
          <a:srcRect/>
          <a:stretch>
            <a:fillRect/>
          </a:stretch>
        </p:blipFill>
        <p:spPr bwMode="auto">
          <a:xfrm>
            <a:off x="156749" y="-72944"/>
            <a:ext cx="8076429" cy="6862513"/>
          </a:xfrm>
          <a:prstGeom prst="rect">
            <a:avLst/>
          </a:prstGeom>
          <a:noFill/>
          <a:ln>
            <a:noFill/>
          </a:ln>
        </p:spPr>
      </p:pic>
      <p:pic>
        <p:nvPicPr>
          <p:cNvPr id="6" name="Picture 2" descr="A red flowers in a circle&#10;&#10;AI-generated content may be incorrect.">
            <a:extLst>
              <a:ext uri="{FF2B5EF4-FFF2-40B4-BE49-F238E27FC236}">
                <a16:creationId xmlns:a16="http://schemas.microsoft.com/office/drawing/2014/main" id="{E2224F5D-7A9D-E5E8-55C0-219AC36BE8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027" r="11122" b="1"/>
          <a:stretch>
            <a:fillRect/>
          </a:stretch>
        </p:blipFill>
        <p:spPr bwMode="auto">
          <a:xfrm>
            <a:off x="6736527" y="1359729"/>
            <a:ext cx="5298724" cy="46453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4312" y="1027906"/>
            <a:ext cx="7446494" cy="5755422"/>
          </a:xfrm>
          <a:prstGeom prst="rect">
            <a:avLst/>
          </a:prstGeom>
          <a:noFill/>
        </p:spPr>
        <p:txBody>
          <a:bodyPr wrap="square" rtlCol="0">
            <a:spAutoFit/>
          </a:bodyPr>
          <a:lstStyle/>
          <a:p>
            <a:r>
              <a:rPr lang="en-US" sz="2400" i="1" dirty="0"/>
              <a:t>As we leave Collective Worship today, we would like you to take some thoughts with you…</a:t>
            </a:r>
          </a:p>
          <a:p>
            <a:r>
              <a:rPr lang="en-US" sz="3200" b="1" dirty="0"/>
              <a:t>Who will you remember this week?</a:t>
            </a:r>
          </a:p>
          <a:p>
            <a:endParaRPr lang="en-US" sz="3200" b="1" dirty="0"/>
          </a:p>
          <a:p>
            <a:endParaRPr lang="en-US" sz="3200" b="1" dirty="0"/>
          </a:p>
          <a:p>
            <a:r>
              <a:rPr lang="en-US" sz="3200" b="1" dirty="0"/>
              <a:t>Spend some time thinking about someone who is special to you. How could you thank them?</a:t>
            </a:r>
          </a:p>
          <a:p>
            <a:endParaRPr lang="en-US" sz="3200" b="1" dirty="0"/>
          </a:p>
          <a:p>
            <a:endParaRPr lang="en-US" sz="3200" b="1" dirty="0"/>
          </a:p>
          <a:p>
            <a:r>
              <a:rPr lang="en-US" sz="3200" b="1" dirty="0"/>
              <a:t>Is there someone from the past who you feel grateful for? </a:t>
            </a:r>
            <a:endParaRPr lang="en-GB" sz="2000" dirty="0"/>
          </a:p>
        </p:txBody>
      </p:sp>
    </p:spTree>
    <p:extLst>
      <p:ext uri="{BB962C8B-B14F-4D97-AF65-F5344CB8AC3E}">
        <p14:creationId xmlns:p14="http://schemas.microsoft.com/office/powerpoint/2010/main" val="346476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d:91c1a936-c109-49b7-92b5-94145a440892@eurprd06.prod.outlook.com"/>
          <p:cNvPicPr/>
          <p:nvPr/>
        </p:nvPicPr>
        <p:blipFill rotWithShape="1">
          <a:blip r:embed="rId3" r:link="rId4" cstate="print">
            <a:extLst>
              <a:ext uri="{28A0092B-C50C-407E-A947-70E740481C1C}">
                <a14:useLocalDpi xmlns:a14="http://schemas.microsoft.com/office/drawing/2010/main" val="0"/>
              </a:ext>
            </a:extLst>
          </a:blip>
          <a:srcRect l="29338" t="13243" r="10283" b="5066"/>
          <a:stretch>
            <a:fillRect/>
          </a:stretch>
        </p:blipFill>
        <p:spPr bwMode="auto">
          <a:xfrm>
            <a:off x="7428321" y="179038"/>
            <a:ext cx="3987538" cy="6570483"/>
          </a:xfrm>
          <a:prstGeom prst="rect">
            <a:avLst/>
          </a:prstGeom>
          <a:noFill/>
          <a:ln>
            <a:noFill/>
          </a:ln>
          <a:extLst>
            <a:ext uri="{53640926-AAD7-44D8-BBD7-CCE9431645EC}">
              <a14:shadowObscured xmlns:a14="http://schemas.microsoft.com/office/drawing/2010/main"/>
            </a:ext>
          </a:extLst>
        </p:spPr>
      </p:pic>
      <p:pic>
        <p:nvPicPr>
          <p:cNvPr id="7170" name="Picture 2" descr="c0ca8fe2-e466-42c9-a701-6000f815d26b@eurprd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938" y="-94269"/>
            <a:ext cx="4592491" cy="5844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9047" y="772998"/>
            <a:ext cx="6419654" cy="6247864"/>
          </a:xfrm>
          <a:prstGeom prst="rect">
            <a:avLst/>
          </a:prstGeom>
          <a:noFill/>
        </p:spPr>
        <p:txBody>
          <a:bodyPr wrap="square" rtlCol="0">
            <a:spAutoFit/>
          </a:bodyPr>
          <a:lstStyle/>
          <a:p>
            <a:r>
              <a:rPr lang="en-US" sz="2400" b="1" i="1" dirty="0"/>
              <a:t>Take a quiet moment…</a:t>
            </a:r>
          </a:p>
          <a:p>
            <a:r>
              <a:rPr lang="en-US" sz="2000" dirty="0"/>
              <a:t>As you leave Collective Worship today, reflect on all you have heard.</a:t>
            </a:r>
          </a:p>
          <a:p>
            <a:r>
              <a:rPr lang="en-US" sz="2000" dirty="0"/>
              <a:t>Listen to the music…</a:t>
            </a:r>
          </a:p>
          <a:p>
            <a:endParaRPr lang="en-US" sz="2000" dirty="0"/>
          </a:p>
          <a:p>
            <a:r>
              <a:rPr lang="en-US" sz="2000" dirty="0"/>
              <a:t>Take thoughts of love and gratitude with you.</a:t>
            </a:r>
          </a:p>
          <a:p>
            <a:endParaRPr lang="en-US" sz="2000" b="1" i="1" dirty="0"/>
          </a:p>
          <a:p>
            <a:endParaRPr lang="en-US" sz="2000" b="1" i="1" dirty="0"/>
          </a:p>
          <a:p>
            <a:endParaRPr lang="en-US" sz="2000" b="1" i="1" dirty="0"/>
          </a:p>
          <a:p>
            <a:endParaRPr lang="en-US" sz="2000" b="1" i="1" dirty="0"/>
          </a:p>
          <a:p>
            <a:endParaRPr lang="en-US" sz="2000" b="1" i="1" dirty="0"/>
          </a:p>
          <a:p>
            <a:endParaRPr lang="en-US" sz="2000" b="1" i="1" dirty="0"/>
          </a:p>
          <a:p>
            <a:endParaRPr lang="en-US" sz="2000" b="1" i="1" dirty="0"/>
          </a:p>
          <a:p>
            <a:endParaRPr lang="en-US" sz="2000" b="1" i="1" dirty="0"/>
          </a:p>
          <a:p>
            <a:endParaRPr lang="en-US" sz="2000" b="1" i="1" dirty="0"/>
          </a:p>
          <a:p>
            <a:endParaRPr lang="en-US" sz="2000" b="1" i="1" dirty="0"/>
          </a:p>
          <a:p>
            <a:r>
              <a:rPr lang="en-US" sz="2000" b="1" i="1" dirty="0"/>
              <a:t>“ We must remember these brave young men. Not just now, but into the future, too.” </a:t>
            </a:r>
            <a:r>
              <a:rPr lang="en-US" sz="2000" dirty="0"/>
              <a:t>Moina Michael</a:t>
            </a:r>
            <a:endParaRPr lang="en-GB" sz="2000" dirty="0"/>
          </a:p>
          <a:p>
            <a:endParaRPr lang="en-GB" b="1" i="1" dirty="0"/>
          </a:p>
          <a:p>
            <a:endParaRPr lang="en-US" sz="2000" dirty="0"/>
          </a:p>
        </p:txBody>
      </p:sp>
    </p:spTree>
    <p:extLst>
      <p:ext uri="{BB962C8B-B14F-4D97-AF65-F5344CB8AC3E}">
        <p14:creationId xmlns:p14="http://schemas.microsoft.com/office/powerpoint/2010/main" val="409071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6C19F0-E21A-A704-AD60-CB7D092E005F}"/>
            </a:ext>
          </a:extLst>
        </p:cNvPr>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6800B18D-DDD3-7066-8A3D-ACD591C02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flowers in a circle&#10;&#10;AI-generated content may be incorrect.">
            <a:extLst>
              <a:ext uri="{FF2B5EF4-FFF2-40B4-BE49-F238E27FC236}">
                <a16:creationId xmlns:a16="http://schemas.microsoft.com/office/drawing/2014/main" id="{EC4BB651-C1B4-2DCC-7966-521CDC0320A2}"/>
              </a:ext>
            </a:extLst>
          </p:cNvPr>
          <p:cNvPicPr>
            <a:picLocks noChangeAspect="1"/>
          </p:cNvPicPr>
          <p:nvPr/>
        </p:nvPicPr>
        <p:blipFill>
          <a:blip r:embed="rId3" r:link="rId4" cstate="print">
            <a:lum bright="70000" contrast="-70000"/>
            <a:extLst>
              <a:ext uri="{28A0092B-C50C-407E-A947-70E740481C1C}">
                <a14:useLocalDpi xmlns:a14="http://schemas.microsoft.com/office/drawing/2010/main" val="0"/>
              </a:ext>
            </a:extLst>
          </a:blip>
          <a:srcRect/>
          <a:stretch>
            <a:fillRect/>
          </a:stretch>
        </p:blipFill>
        <p:spPr bwMode="auto">
          <a:xfrm>
            <a:off x="1090668" y="-245292"/>
            <a:ext cx="12021828" cy="7321151"/>
          </a:xfrm>
          <a:prstGeom prst="rect">
            <a:avLst/>
          </a:prstGeom>
          <a:noFill/>
          <a:ln>
            <a:noFill/>
          </a:ln>
        </p:spPr>
      </p:pic>
      <p:sp>
        <p:nvSpPr>
          <p:cNvPr id="2" name="Title 1">
            <a:extLst>
              <a:ext uri="{FF2B5EF4-FFF2-40B4-BE49-F238E27FC236}">
                <a16:creationId xmlns:a16="http://schemas.microsoft.com/office/drawing/2014/main" id="{691998C7-7AC6-48D3-4C11-AE145E5B5D34}"/>
              </a:ext>
            </a:extLst>
          </p:cNvPr>
          <p:cNvSpPr>
            <a:spLocks noGrp="1"/>
          </p:cNvSpPr>
          <p:nvPr>
            <p:ph type="ctrTitle"/>
          </p:nvPr>
        </p:nvSpPr>
        <p:spPr>
          <a:xfrm>
            <a:off x="638882" y="639193"/>
            <a:ext cx="4106854" cy="3573516"/>
          </a:xfrm>
        </p:spPr>
        <p:txBody>
          <a:bodyPr>
            <a:normAutofit/>
          </a:bodyPr>
          <a:lstStyle/>
          <a:p>
            <a:r>
              <a:rPr lang="en-US" sz="4400" b="1" dirty="0">
                <a:latin typeface="Lucida Calligraphy" panose="03010101010101010101" pitchFamily="66" charset="0"/>
              </a:rPr>
              <a:t>Thank you for sharing our Collective Worship</a:t>
            </a:r>
            <a:endParaRPr lang="en-GB" sz="4400" b="1" dirty="0">
              <a:latin typeface="Lucida Calligraphy" panose="03010101010101010101" pitchFamily="66" charset="0"/>
            </a:endParaRPr>
          </a:p>
        </p:txBody>
      </p:sp>
      <p:sp>
        <p:nvSpPr>
          <p:cNvPr id="3" name="Subtitle 2">
            <a:extLst>
              <a:ext uri="{FF2B5EF4-FFF2-40B4-BE49-F238E27FC236}">
                <a16:creationId xmlns:a16="http://schemas.microsoft.com/office/drawing/2014/main" id="{56415B36-973D-4C41-28B3-CFE0E1BDC854}"/>
              </a:ext>
            </a:extLst>
          </p:cNvPr>
          <p:cNvSpPr>
            <a:spLocks noGrp="1"/>
          </p:cNvSpPr>
          <p:nvPr>
            <p:ph type="subTitle" idx="1"/>
          </p:nvPr>
        </p:nvSpPr>
        <p:spPr>
          <a:xfrm>
            <a:off x="638882" y="4631161"/>
            <a:ext cx="3571810" cy="1559327"/>
          </a:xfrm>
        </p:spPr>
        <p:txBody>
          <a:bodyPr>
            <a:normAutofit fontScale="92500" lnSpcReduction="10000"/>
          </a:bodyPr>
          <a:lstStyle/>
          <a:p>
            <a:r>
              <a:rPr lang="en-US" sz="2200" dirty="0"/>
              <a:t>You are listening to a version of ‘The Last Post’, which is often played in </a:t>
            </a:r>
            <a:r>
              <a:rPr lang="en-US" sz="2200" dirty="0" err="1"/>
              <a:t>honour</a:t>
            </a:r>
            <a:r>
              <a:rPr lang="en-US" sz="2200" dirty="0"/>
              <a:t> of fallen soldiers.</a:t>
            </a:r>
          </a:p>
          <a:p>
            <a:r>
              <a:rPr lang="en-GB" sz="2200" dirty="0">
                <a:hlinkClick r:id="rId5"/>
              </a:rPr>
              <a:t>The Last Post</a:t>
            </a:r>
            <a:endParaRPr lang="en-GB" sz="2200" dirty="0"/>
          </a:p>
        </p:txBody>
      </p:sp>
      <p:sp>
        <p:nvSpPr>
          <p:cNvPr id="1047" name="sketch line">
            <a:extLst>
              <a:ext uri="{FF2B5EF4-FFF2-40B4-BE49-F238E27FC236}">
                <a16:creationId xmlns:a16="http://schemas.microsoft.com/office/drawing/2014/main" id="{600EBDBF-D397-008A-D781-1121006F9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red flowers in a circle&#10;&#10;AI-generated content may be incorrect.">
            <a:extLst>
              <a:ext uri="{FF2B5EF4-FFF2-40B4-BE49-F238E27FC236}">
                <a16:creationId xmlns:a16="http://schemas.microsoft.com/office/drawing/2014/main" id="{531B183E-687D-9EF7-D19C-21BC71FBC7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5027" r="11122" b="1"/>
          <a:stretch>
            <a:fillRect/>
          </a:stretch>
        </p:blipFill>
        <p:spPr bwMode="auto">
          <a:xfrm>
            <a:off x="4523072" y="653796"/>
            <a:ext cx="6578260" cy="5550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69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DC3DC8-1989-91A6-940D-7DC6188A449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1E806C45-FA8E-8F7F-7295-B2ED2A416835}"/>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4579" r="7380" b="143"/>
          <a:stretch>
            <a:fillRect/>
          </a:stretch>
        </p:blipFill>
        <p:spPr bwMode="auto">
          <a:xfrm>
            <a:off x="-1" y="0"/>
            <a:ext cx="12188951" cy="6863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30">
            <a:extLst>
              <a:ext uri="{FF2B5EF4-FFF2-40B4-BE49-F238E27FC236}">
                <a16:creationId xmlns:a16="http://schemas.microsoft.com/office/drawing/2014/main" id="{795A67E2-8E96-DECD-B099-440E571C7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53518A9E-5C71-6B42-E414-BDC9D25B1355}"/>
              </a:ext>
            </a:extLst>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4579" r="7380" b="143"/>
          <a:stretch>
            <a:fillRect/>
          </a:stretch>
        </p:blipFill>
        <p:spPr bwMode="auto">
          <a:xfrm>
            <a:off x="1243081" y="0"/>
            <a:ext cx="9705838" cy="6863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80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descr="cid:F61BC398-1147-4451-A52E-2E657ABC617F"/>
          <p:cNvPicPr/>
          <p:nvPr/>
        </p:nvPicPr>
        <p:blipFill rotWithShape="1">
          <a:blip r:embed="rId3" r:link="rId4">
            <a:extLst>
              <a:ext uri="{28A0092B-C50C-407E-A947-70E740481C1C}">
                <a14:useLocalDpi xmlns:a14="http://schemas.microsoft.com/office/drawing/2010/main" val="0"/>
              </a:ext>
            </a:extLst>
          </a:blip>
          <a:srcRect l="997" t="15512" r="1773" b="8255"/>
          <a:stretch>
            <a:fillRect/>
          </a:stretch>
        </p:blipFill>
        <p:spPr bwMode="auto">
          <a:xfrm>
            <a:off x="0" y="-89960"/>
            <a:ext cx="12192000" cy="69479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45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09" y="365125"/>
            <a:ext cx="11775233" cy="1325563"/>
          </a:xfrm>
        </p:spPr>
        <p:txBody>
          <a:bodyPr>
            <a:normAutofit/>
          </a:bodyPr>
          <a:lstStyle/>
          <a:p>
            <a:pPr algn="ctr"/>
            <a:r>
              <a:rPr lang="en-US" sz="3200" dirty="0">
                <a:latin typeface="Lucida Handwriting" panose="03010101010101010101" pitchFamily="66" charset="0"/>
              </a:rPr>
              <a:t>What new things will we look at today?</a:t>
            </a:r>
            <a:endParaRPr lang="en-GB" sz="3200" dirty="0">
              <a:latin typeface="Lucida Handwriting" panose="03010101010101010101" pitchFamily="66" charset="0"/>
            </a:endParaRPr>
          </a:p>
        </p:txBody>
      </p:sp>
      <p:sp>
        <p:nvSpPr>
          <p:cNvPr id="4" name="Content Placeholder 3"/>
          <p:cNvSpPr>
            <a:spLocks noGrp="1"/>
          </p:cNvSpPr>
          <p:nvPr>
            <p:ph sz="half" idx="2"/>
          </p:nvPr>
        </p:nvSpPr>
        <p:spPr>
          <a:xfrm>
            <a:off x="331511" y="1498295"/>
            <a:ext cx="11391097" cy="1325563"/>
          </a:xfrm>
        </p:spPr>
        <p:txBody>
          <a:bodyPr>
            <a:normAutofit/>
          </a:bodyPr>
          <a:lstStyle/>
          <a:p>
            <a:pPr marL="0" indent="0">
              <a:buNone/>
            </a:pPr>
            <a:r>
              <a:rPr lang="en-US" dirty="0"/>
              <a:t>Today we are going to be thinking about the importance of remembering things. Sometimes it is really helpful to have symbols to help us with this. What would these symbols remind us to think about?</a:t>
            </a:r>
          </a:p>
          <a:p>
            <a:pPr marL="0" indent="0">
              <a:buNone/>
            </a:pPr>
            <a:endParaRPr lang="en-US" dirty="0"/>
          </a:p>
        </p:txBody>
      </p:sp>
      <p:pic>
        <p:nvPicPr>
          <p:cNvPr id="10" name="Picture 9" descr="cid:efef4aeb-2a16-4976-b794-db528b249c5c@eurprd06.prod.outlook.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01168" y="2762276"/>
            <a:ext cx="4581144" cy="3875521"/>
          </a:xfrm>
          <a:prstGeom prst="rect">
            <a:avLst/>
          </a:prstGeom>
          <a:noFill/>
          <a:ln>
            <a:noFill/>
          </a:ln>
        </p:spPr>
      </p:pic>
      <p:sp>
        <p:nvSpPr>
          <p:cNvPr id="5" name="TextBox 4"/>
          <p:cNvSpPr txBox="1"/>
          <p:nvPr/>
        </p:nvSpPr>
        <p:spPr>
          <a:xfrm>
            <a:off x="1856792" y="2258008"/>
            <a:ext cx="2612571" cy="369332"/>
          </a:xfrm>
          <a:prstGeom prst="rect">
            <a:avLst/>
          </a:prstGeom>
          <a:noFill/>
        </p:spPr>
        <p:txBody>
          <a:bodyPr wrap="square" rtlCol="0">
            <a:spAutoFit/>
          </a:bodyPr>
          <a:lstStyle/>
          <a:p>
            <a:endParaRPr lang="en-GB" dirty="0"/>
          </a:p>
        </p:txBody>
      </p:sp>
      <p:pic>
        <p:nvPicPr>
          <p:cNvPr id="11" name="Picture 10" descr="cid:efef4aeb-2a16-4976-b794-db528b249c5c@eurprd06.prod.outlook.com">
            <a:extLst>
              <a:ext uri="{FF2B5EF4-FFF2-40B4-BE49-F238E27FC236}">
                <a16:creationId xmlns:a16="http://schemas.microsoft.com/office/drawing/2014/main" id="{E5D82580-AAD8-FFFF-BFDA-FE50C575CDBC}"/>
              </a:ext>
            </a:extLst>
          </p:cNvPr>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8043821" y="2785940"/>
            <a:ext cx="4039321" cy="3875521"/>
          </a:xfrm>
          <a:prstGeom prst="rect">
            <a:avLst/>
          </a:prstGeom>
          <a:noFill/>
          <a:ln>
            <a:noFill/>
          </a:ln>
        </p:spPr>
      </p:pic>
      <p:pic>
        <p:nvPicPr>
          <p:cNvPr id="14" name="Picture 13" descr="A green recycle symbol&#10;&#10;AI-generated content may be incorrect.">
            <a:extLst>
              <a:ext uri="{FF2B5EF4-FFF2-40B4-BE49-F238E27FC236}">
                <a16:creationId xmlns:a16="http://schemas.microsoft.com/office/drawing/2014/main" id="{F1229822-A5BE-1F54-BBB4-96203CFA2E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5568" y="3563992"/>
            <a:ext cx="2066544" cy="2243582"/>
          </a:xfrm>
          <a:prstGeom prst="rect">
            <a:avLst/>
          </a:prstGeom>
          <a:noFill/>
          <a:ln>
            <a:noFill/>
          </a:ln>
        </p:spPr>
      </p:pic>
      <p:pic>
        <p:nvPicPr>
          <p:cNvPr id="2058" name="Picture 10" descr="Sitesafe. Slippery Surface Vinyl Caution Sign 148mm X 210mm">
            <a:extLst>
              <a:ext uri="{FF2B5EF4-FFF2-40B4-BE49-F238E27FC236}">
                <a16:creationId xmlns:a16="http://schemas.microsoft.com/office/drawing/2014/main" id="{21F78E8D-6569-47CE-C0AA-A1B0E01B7E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79" t="8184" r="4197" b="35306"/>
          <a:stretch>
            <a:fillRect/>
          </a:stretch>
        </p:blipFill>
        <p:spPr bwMode="auto">
          <a:xfrm>
            <a:off x="4221479" y="4751727"/>
            <a:ext cx="2097151" cy="18804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ross Symbols And Meanings">
            <a:extLst>
              <a:ext uri="{FF2B5EF4-FFF2-40B4-BE49-F238E27FC236}">
                <a16:creationId xmlns:a16="http://schemas.microsoft.com/office/drawing/2014/main" id="{884DB284-0894-FEFE-5609-F1BC46DE4F7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810" t="5324" r="22350" b="9467"/>
          <a:stretch>
            <a:fillRect/>
          </a:stretch>
        </p:blipFill>
        <p:spPr bwMode="auto">
          <a:xfrm>
            <a:off x="9275625" y="3369872"/>
            <a:ext cx="1660599" cy="2629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all for signs to protect hedgehogs on busy Dundalk road - Dundalk Democrat">
            <a:extLst>
              <a:ext uri="{FF2B5EF4-FFF2-40B4-BE49-F238E27FC236}">
                <a16:creationId xmlns:a16="http://schemas.microsoft.com/office/drawing/2014/main" id="{7DA16E18-7369-F467-9F29-7527A2F74459}"/>
              </a:ext>
            </a:extLst>
          </p:cNvPr>
          <p:cNvPicPr>
            <a:picLocks noChangeAspect="1"/>
          </p:cNvPicPr>
          <p:nvPr/>
        </p:nvPicPr>
        <p:blipFill rotWithShape="1">
          <a:blip r:embed="rId9">
            <a:extLst>
              <a:ext uri="{28A0092B-C50C-407E-A947-70E740481C1C}">
                <a14:useLocalDpi xmlns:a14="http://schemas.microsoft.com/office/drawing/2010/main" val="0"/>
              </a:ext>
            </a:extLst>
          </a:blip>
          <a:srcRect l="39442" t="18747" r="31974" b="36577"/>
          <a:stretch>
            <a:fillRect/>
          </a:stretch>
        </p:blipFill>
        <p:spPr bwMode="auto">
          <a:xfrm>
            <a:off x="5611780" y="3050758"/>
            <a:ext cx="2265298" cy="19667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4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0EE4-3A23-D43B-5349-3DCF3F2AF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A6A61-54A7-DE25-AA96-9B7E76DFE6AB}"/>
              </a:ext>
            </a:extLst>
          </p:cNvPr>
          <p:cNvSpPr>
            <a:spLocks noGrp="1"/>
          </p:cNvSpPr>
          <p:nvPr>
            <p:ph type="title"/>
          </p:nvPr>
        </p:nvSpPr>
        <p:spPr>
          <a:xfrm>
            <a:off x="307909" y="365125"/>
            <a:ext cx="11775233" cy="1325563"/>
          </a:xfrm>
        </p:spPr>
        <p:txBody>
          <a:bodyPr>
            <a:normAutofit/>
          </a:bodyPr>
          <a:lstStyle/>
          <a:p>
            <a:pPr algn="ctr"/>
            <a:r>
              <a:rPr lang="en-US" sz="3200" dirty="0">
                <a:latin typeface="Lucida Handwriting" panose="03010101010101010101" pitchFamily="66" charset="0"/>
              </a:rPr>
              <a:t>Now think about THIS symbol…</a:t>
            </a:r>
            <a:endParaRPr lang="en-GB" sz="3200" dirty="0">
              <a:latin typeface="Lucida Handwriting" panose="03010101010101010101" pitchFamily="66" charset="0"/>
            </a:endParaRPr>
          </a:p>
        </p:txBody>
      </p:sp>
      <p:sp>
        <p:nvSpPr>
          <p:cNvPr id="4" name="Content Placeholder 3">
            <a:extLst>
              <a:ext uri="{FF2B5EF4-FFF2-40B4-BE49-F238E27FC236}">
                <a16:creationId xmlns:a16="http://schemas.microsoft.com/office/drawing/2014/main" id="{8702CED6-DA9B-4855-4ABB-AEF8A892A3D0}"/>
              </a:ext>
            </a:extLst>
          </p:cNvPr>
          <p:cNvSpPr>
            <a:spLocks noGrp="1"/>
          </p:cNvSpPr>
          <p:nvPr>
            <p:ph sz="half" idx="2"/>
          </p:nvPr>
        </p:nvSpPr>
        <p:spPr>
          <a:xfrm>
            <a:off x="6096000" y="1498294"/>
            <a:ext cx="5257800" cy="4678669"/>
          </a:xfrm>
        </p:spPr>
        <p:txBody>
          <a:bodyPr>
            <a:normAutofit/>
          </a:bodyPr>
          <a:lstStyle/>
          <a:p>
            <a:pPr marL="0" indent="0">
              <a:buNone/>
            </a:pPr>
            <a:r>
              <a:rPr lang="en-US" dirty="0"/>
              <a:t>Today we will be finding out more about a symbol that is particularly important at this time of year.</a:t>
            </a:r>
          </a:p>
          <a:p>
            <a:pPr marL="0" indent="0">
              <a:buNone/>
            </a:pPr>
            <a:r>
              <a:rPr lang="en-US" b="1" dirty="0"/>
              <a:t>Why do we see so many people wearing the poppy?</a:t>
            </a:r>
          </a:p>
          <a:p>
            <a:pPr marL="0" indent="0">
              <a:buNone/>
            </a:pPr>
            <a:r>
              <a:rPr lang="en-US" sz="3200" b="1" i="1" dirty="0"/>
              <a:t>What does it remind us to do?</a:t>
            </a:r>
          </a:p>
        </p:txBody>
      </p:sp>
      <p:pic>
        <p:nvPicPr>
          <p:cNvPr id="10" name="Picture 9" descr="cid:efef4aeb-2a16-4976-b794-db528b249c5c@eurprd06.prod.outlook.com">
            <a:extLst>
              <a:ext uri="{FF2B5EF4-FFF2-40B4-BE49-F238E27FC236}">
                <a16:creationId xmlns:a16="http://schemas.microsoft.com/office/drawing/2014/main" id="{B29DEA4A-6E8A-9EE8-0B7C-B900E5E52A17}"/>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92608" y="1335024"/>
            <a:ext cx="6388607" cy="5522975"/>
          </a:xfrm>
          <a:prstGeom prst="rect">
            <a:avLst/>
          </a:prstGeom>
          <a:noFill/>
          <a:ln>
            <a:noFill/>
          </a:ln>
        </p:spPr>
      </p:pic>
      <p:sp>
        <p:nvSpPr>
          <p:cNvPr id="5" name="TextBox 4">
            <a:extLst>
              <a:ext uri="{FF2B5EF4-FFF2-40B4-BE49-F238E27FC236}">
                <a16:creationId xmlns:a16="http://schemas.microsoft.com/office/drawing/2014/main" id="{24FBBC07-2339-02D2-042F-2B4E0765D0F3}"/>
              </a:ext>
            </a:extLst>
          </p:cNvPr>
          <p:cNvSpPr txBox="1"/>
          <p:nvPr/>
        </p:nvSpPr>
        <p:spPr>
          <a:xfrm>
            <a:off x="1856792" y="2258008"/>
            <a:ext cx="2612571" cy="369332"/>
          </a:xfrm>
          <a:prstGeom prst="rect">
            <a:avLst/>
          </a:prstGeom>
          <a:noFill/>
        </p:spPr>
        <p:txBody>
          <a:bodyPr wrap="square" rtlCol="0">
            <a:spAutoFit/>
          </a:bodyPr>
          <a:lstStyle/>
          <a:p>
            <a:endParaRPr lang="en-GB" dirty="0"/>
          </a:p>
        </p:txBody>
      </p:sp>
      <p:pic>
        <p:nvPicPr>
          <p:cNvPr id="7" name="Picture 6" descr="A corner of a flower&#10;&#10;AI-generated content may be incorrect.">
            <a:extLst>
              <a:ext uri="{FF2B5EF4-FFF2-40B4-BE49-F238E27FC236}">
                <a16:creationId xmlns:a16="http://schemas.microsoft.com/office/drawing/2014/main" id="{3D62757A-ADF4-16D7-5B31-5EEEFF20B7D3}"/>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l="1" t="57857" r="76167" b="1544"/>
          <a:stretch>
            <a:fillRect/>
          </a:stretch>
        </p:blipFill>
        <p:spPr bwMode="auto">
          <a:xfrm rot="16200000">
            <a:off x="7747489" y="3105558"/>
            <a:ext cx="1954821" cy="4710405"/>
          </a:xfrm>
          <a:prstGeom prst="rect">
            <a:avLst/>
          </a:prstGeom>
          <a:noFill/>
          <a:ln>
            <a:noFill/>
          </a:ln>
          <a:extLst>
            <a:ext uri="{53640926-AAD7-44D8-BBD7-CCE9431645EC}">
              <a14:shadowObscured xmlns:a14="http://schemas.microsoft.com/office/drawing/2010/main"/>
            </a:ext>
          </a:extLst>
        </p:spPr>
      </p:pic>
      <p:pic>
        <p:nvPicPr>
          <p:cNvPr id="6" name="Picture 8" descr="PicturesPool: Remembrance Day | Poppy Day Greetings,Wishes">
            <a:extLst>
              <a:ext uri="{FF2B5EF4-FFF2-40B4-BE49-F238E27FC236}">
                <a16:creationId xmlns:a16="http://schemas.microsoft.com/office/drawing/2014/main" id="{1AA9E9B6-4CF1-CD40-3CAE-11733E99D3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4198" y="2768309"/>
            <a:ext cx="2624266" cy="2754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6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9121-A61F-9F1C-1C7D-AE74FDE6A2D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3F9A28-025D-5928-A3F1-7C4BFB5DD6AB}"/>
              </a:ext>
            </a:extLst>
          </p:cNvPr>
          <p:cNvSpPr>
            <a:spLocks noGrp="1"/>
          </p:cNvSpPr>
          <p:nvPr>
            <p:ph sz="half" idx="1"/>
          </p:nvPr>
        </p:nvSpPr>
        <p:spPr/>
        <p:txBody>
          <a:bodyPr/>
          <a:lstStyle/>
          <a:p>
            <a:endParaRPr lang="en-GB" dirty="0"/>
          </a:p>
        </p:txBody>
      </p:sp>
      <p:pic>
        <p:nvPicPr>
          <p:cNvPr id="5122" name="Picture 2" descr="888,246 ceramic poppies infill the tower of london for remembrance day">
            <a:extLst>
              <a:ext uri="{FF2B5EF4-FFF2-40B4-BE49-F238E27FC236}">
                <a16:creationId xmlns:a16="http://schemas.microsoft.com/office/drawing/2014/main" id="{BEDD07E8-AB29-D51B-587D-C5BAA9A07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1" y="2708412"/>
            <a:ext cx="5675757" cy="3781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888,246 ceramic poppies infill the tower of london for remembrance day">
            <a:extLst>
              <a:ext uri="{FF2B5EF4-FFF2-40B4-BE49-F238E27FC236}">
                <a16:creationId xmlns:a16="http://schemas.microsoft.com/office/drawing/2014/main" id="{99E39A55-7956-EA81-6359-3C6699D47B0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90157" y="2711351"/>
            <a:ext cx="5181600" cy="37815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ppy Day 2025 - Anne M. Gary">
            <a:extLst>
              <a:ext uri="{FF2B5EF4-FFF2-40B4-BE49-F238E27FC236}">
                <a16:creationId xmlns:a16="http://schemas.microsoft.com/office/drawing/2014/main" id="{E156952A-F520-6B7F-B2BA-6F61875A1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121" y="205534"/>
            <a:ext cx="3652551" cy="243541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icturesPool: Remembrance Day | Poppy Day Greetings,Wishes">
            <a:extLst>
              <a:ext uri="{FF2B5EF4-FFF2-40B4-BE49-F238E27FC236}">
                <a16:creationId xmlns:a16="http://schemas.microsoft.com/office/drawing/2014/main" id="{38C5E47F-F9B0-703D-270A-8105828A53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3672" y="104575"/>
            <a:ext cx="2148241" cy="199364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oyal British Legion Poppies of Rememberance | Remembrance day poppy ...">
            <a:extLst>
              <a:ext uri="{FF2B5EF4-FFF2-40B4-BE49-F238E27FC236}">
                <a16:creationId xmlns:a16="http://schemas.microsoft.com/office/drawing/2014/main" id="{315CB2BA-19C2-8E55-C722-1260C9BB82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7937" y="264804"/>
            <a:ext cx="1584093" cy="237614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November Topic: Remembrance/Veteran's Day | Poppy wreath, Remembrance ...">
            <a:extLst>
              <a:ext uri="{FF2B5EF4-FFF2-40B4-BE49-F238E27FC236}">
                <a16:creationId xmlns:a16="http://schemas.microsoft.com/office/drawing/2014/main" id="{BB57FB50-DC5B-4E0C-FAB8-A4D1D271B6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8789" y="239269"/>
            <a:ext cx="3208089" cy="2302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hat is a white poppy and why do people wear it for Remembrance Day ...">
            <a:extLst>
              <a:ext uri="{FF2B5EF4-FFF2-40B4-BE49-F238E27FC236}">
                <a16:creationId xmlns:a16="http://schemas.microsoft.com/office/drawing/2014/main" id="{CE7F77AE-CBD9-8C84-CA35-4B9DA04CF130}"/>
              </a:ext>
            </a:extLst>
          </p:cNvPr>
          <p:cNvPicPr>
            <a:picLocks noChangeAspect="1"/>
          </p:cNvPicPr>
          <p:nvPr/>
        </p:nvPicPr>
        <p:blipFill rotWithShape="1">
          <a:blip r:embed="rId9">
            <a:extLst>
              <a:ext uri="{28A0092B-C50C-407E-A947-70E740481C1C}">
                <a14:useLocalDpi xmlns:a14="http://schemas.microsoft.com/office/drawing/2010/main" val="0"/>
              </a:ext>
            </a:extLst>
          </a:blip>
          <a:srcRect l="18367" t="8792" r="15974" b="49341"/>
          <a:stretch>
            <a:fillRect/>
          </a:stretch>
        </p:blipFill>
        <p:spPr bwMode="auto">
          <a:xfrm>
            <a:off x="5516789" y="1338855"/>
            <a:ext cx="1351148" cy="1302089"/>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5049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Content Placeholder 3"/>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6612" y="783770"/>
            <a:ext cx="11999168" cy="8360229"/>
          </a:xfrm>
          <a:prstGeom prst="rect">
            <a:avLst/>
          </a:prstGeom>
        </p:spPr>
      </p:pic>
      <p:sp>
        <p:nvSpPr>
          <p:cNvPr id="5" name="TextBox 4"/>
          <p:cNvSpPr txBox="1"/>
          <p:nvPr/>
        </p:nvSpPr>
        <p:spPr>
          <a:xfrm>
            <a:off x="1038225" y="961797"/>
            <a:ext cx="10115550" cy="4524315"/>
          </a:xfrm>
          <a:prstGeom prst="rect">
            <a:avLst/>
          </a:prstGeom>
          <a:noFill/>
        </p:spPr>
        <p:txBody>
          <a:bodyPr wrap="square" rtlCol="0">
            <a:spAutoFit/>
          </a:bodyPr>
          <a:lstStyle/>
          <a:p>
            <a:pPr algn="ctr"/>
            <a:r>
              <a:rPr lang="en-GB" sz="3600" dirty="0"/>
              <a:t>So … why do we have a Remembrance </a:t>
            </a:r>
            <a:r>
              <a:rPr lang="en-GB" sz="3600" b="1" dirty="0"/>
              <a:t>Poppy</a:t>
            </a:r>
            <a:r>
              <a:rPr lang="en-GB" sz="3600" dirty="0"/>
              <a:t>?</a:t>
            </a:r>
          </a:p>
          <a:p>
            <a:pPr algn="ctr"/>
            <a:endParaRPr lang="en-GB" sz="3600" dirty="0"/>
          </a:p>
          <a:p>
            <a:pPr algn="ctr"/>
            <a:r>
              <a:rPr lang="en-GB" sz="3600" dirty="0"/>
              <a:t>To trace the history of the Remembrance Poppy we have to journey back to a time and place stripped of almost all beauty and compassion … to one of the most devastated areas of World War 1, and yet a place that came to represent how hope can rise from even the darkest times.</a:t>
            </a:r>
          </a:p>
        </p:txBody>
      </p:sp>
    </p:spTree>
    <p:extLst>
      <p:ext uri="{BB962C8B-B14F-4D97-AF65-F5344CB8AC3E}">
        <p14:creationId xmlns:p14="http://schemas.microsoft.com/office/powerpoint/2010/main" val="246613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efef4aeb-2a16-4976-b794-db528b249c5c@eurprd06.prod.outlook.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9250" y="82626"/>
            <a:ext cx="9657823" cy="6692747"/>
          </a:xfrm>
          <a:prstGeom prst="rect">
            <a:avLst/>
          </a:prstGeom>
          <a:noFill/>
          <a:ln>
            <a:noFill/>
          </a:ln>
        </p:spPr>
      </p:pic>
      <p:sp>
        <p:nvSpPr>
          <p:cNvPr id="6" name="TextBox 5"/>
          <p:cNvSpPr txBox="1"/>
          <p:nvPr/>
        </p:nvSpPr>
        <p:spPr>
          <a:xfrm>
            <a:off x="9044847" y="1487277"/>
            <a:ext cx="2908453" cy="3970318"/>
          </a:xfrm>
          <a:prstGeom prst="rect">
            <a:avLst/>
          </a:prstGeom>
          <a:noFill/>
        </p:spPr>
        <p:txBody>
          <a:bodyPr wrap="square" rtlCol="0">
            <a:spAutoFit/>
          </a:bodyPr>
          <a:lstStyle/>
          <a:p>
            <a:pPr algn="ctr"/>
            <a:r>
              <a:rPr lang="en-GB" sz="3600" dirty="0"/>
              <a:t>Watch this short video</a:t>
            </a:r>
          </a:p>
          <a:p>
            <a:pPr algn="ctr"/>
            <a:endParaRPr lang="en-GB" sz="3600" dirty="0"/>
          </a:p>
          <a:p>
            <a:pPr algn="ctr"/>
            <a:endParaRPr lang="en-GB" sz="3600" dirty="0"/>
          </a:p>
          <a:p>
            <a:pPr algn="ctr"/>
            <a:r>
              <a:rPr lang="en-GB" sz="3600" dirty="0">
                <a:hlinkClick r:id="rId5"/>
              </a:rPr>
              <a:t>Poppies</a:t>
            </a:r>
            <a:endParaRPr lang="en-GB" sz="3600" dirty="0"/>
          </a:p>
          <a:p>
            <a:pPr algn="ctr"/>
            <a:endParaRPr lang="en-GB" sz="3600" dirty="0"/>
          </a:p>
          <a:p>
            <a:pPr algn="ctr"/>
            <a:endParaRPr lang="en-GB" sz="3600" dirty="0"/>
          </a:p>
        </p:txBody>
      </p:sp>
      <p:pic>
        <p:nvPicPr>
          <p:cNvPr id="4" name="Picture 3" descr="CBeebies - Poppies - Clips">
            <a:extLst>
              <a:ext uri="{FF2B5EF4-FFF2-40B4-BE49-F238E27FC236}">
                <a16:creationId xmlns:a16="http://schemas.microsoft.com/office/drawing/2014/main" id="{C79971B4-2451-5E8F-D81F-CB48CAC5B2F9}"/>
              </a:ext>
            </a:extLst>
          </p:cNvPr>
          <p:cNvPicPr>
            <a:picLocks noChangeAspect="1"/>
          </p:cNvPicPr>
          <p:nvPr/>
        </p:nvPicPr>
        <p:blipFill>
          <a:blip r:embed="rId6">
            <a:extLst>
              <a:ext uri="{28A0092B-C50C-407E-A947-70E740481C1C}">
                <a14:useLocalDpi xmlns:a14="http://schemas.microsoft.com/office/drawing/2010/main" val="0"/>
              </a:ext>
            </a:extLst>
          </a:blip>
          <a:srcRect r="18454"/>
          <a:stretch>
            <a:fillRect/>
          </a:stretch>
        </p:blipFill>
        <p:spPr bwMode="auto">
          <a:xfrm>
            <a:off x="2592933" y="1101687"/>
            <a:ext cx="4358710" cy="4605050"/>
          </a:xfrm>
          <a:prstGeom prst="rect">
            <a:avLst/>
          </a:prstGeom>
          <a:noFill/>
          <a:ln>
            <a:noFill/>
          </a:ln>
        </p:spPr>
      </p:pic>
    </p:spTree>
    <p:extLst>
      <p:ext uri="{BB962C8B-B14F-4D97-AF65-F5344CB8AC3E}">
        <p14:creationId xmlns:p14="http://schemas.microsoft.com/office/powerpoint/2010/main" val="197331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9C33-D049-58C9-9A6A-AF2088D3CCD4}"/>
            </a:ext>
          </a:extLst>
        </p:cNvPr>
        <p:cNvGrpSpPr/>
        <p:nvPr/>
      </p:nvGrpSpPr>
      <p:grpSpPr>
        <a:xfrm>
          <a:off x="0" y="0"/>
          <a:ext cx="0" cy="0"/>
          <a:chOff x="0" y="0"/>
          <a:chExt cx="0" cy="0"/>
        </a:xfrm>
      </p:grpSpPr>
      <p:pic>
        <p:nvPicPr>
          <p:cNvPr id="3" name="Picture 2" descr="CBeebies - Poppies - Clips">
            <a:extLst>
              <a:ext uri="{FF2B5EF4-FFF2-40B4-BE49-F238E27FC236}">
                <a16:creationId xmlns:a16="http://schemas.microsoft.com/office/drawing/2014/main" id="{B9DEE1EB-5B40-1B7C-4920-DAC1AD9D5DF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r="18454"/>
          <a:stretch>
            <a:fillRect/>
          </a:stretch>
        </p:blipFill>
        <p:spPr bwMode="auto">
          <a:xfrm>
            <a:off x="0" y="0"/>
            <a:ext cx="12124944" cy="8499460"/>
          </a:xfrm>
          <a:prstGeom prst="rect">
            <a:avLst/>
          </a:prstGeom>
          <a:noFill/>
          <a:ln>
            <a:noFill/>
          </a:ln>
        </p:spPr>
      </p:pic>
      <p:pic>
        <p:nvPicPr>
          <p:cNvPr id="4" name="Picture 3" descr="CBeebies - Poppies - Clips">
            <a:extLst>
              <a:ext uri="{FF2B5EF4-FFF2-40B4-BE49-F238E27FC236}">
                <a16:creationId xmlns:a16="http://schemas.microsoft.com/office/drawing/2014/main" id="{58E5ADEC-DB7E-1F3D-5E1A-4C3247668F24}"/>
              </a:ext>
            </a:extLst>
          </p:cNvPr>
          <p:cNvPicPr>
            <a:picLocks noChangeAspect="1"/>
          </p:cNvPicPr>
          <p:nvPr/>
        </p:nvPicPr>
        <p:blipFill>
          <a:blip r:embed="rId3">
            <a:extLst>
              <a:ext uri="{28A0092B-C50C-407E-A947-70E740481C1C}">
                <a14:useLocalDpi xmlns:a14="http://schemas.microsoft.com/office/drawing/2010/main" val="0"/>
              </a:ext>
            </a:extLst>
          </a:blip>
          <a:srcRect r="18454"/>
          <a:stretch>
            <a:fillRect/>
          </a:stretch>
        </p:blipFill>
        <p:spPr bwMode="auto">
          <a:xfrm>
            <a:off x="2763825" y="2368296"/>
            <a:ext cx="6169313" cy="4324624"/>
          </a:xfrm>
          <a:prstGeom prst="rect">
            <a:avLst/>
          </a:prstGeom>
          <a:noFill/>
          <a:ln>
            <a:noFill/>
          </a:ln>
        </p:spPr>
      </p:pic>
      <p:sp>
        <p:nvSpPr>
          <p:cNvPr id="5" name="TextBox 4">
            <a:extLst>
              <a:ext uri="{FF2B5EF4-FFF2-40B4-BE49-F238E27FC236}">
                <a16:creationId xmlns:a16="http://schemas.microsoft.com/office/drawing/2014/main" id="{3D3B8DFB-24E0-C1DD-EB48-E42747E27424}"/>
              </a:ext>
            </a:extLst>
          </p:cNvPr>
          <p:cNvSpPr txBox="1"/>
          <p:nvPr/>
        </p:nvSpPr>
        <p:spPr>
          <a:xfrm>
            <a:off x="484632" y="265176"/>
            <a:ext cx="11055096" cy="2554545"/>
          </a:xfrm>
          <a:prstGeom prst="rect">
            <a:avLst/>
          </a:prstGeom>
          <a:noFill/>
        </p:spPr>
        <p:txBody>
          <a:bodyPr wrap="square" rtlCol="0">
            <a:spAutoFit/>
          </a:bodyPr>
          <a:lstStyle/>
          <a:p>
            <a:r>
              <a:rPr lang="en-GB" sz="3200" dirty="0"/>
              <a:t>After the most devastating battle at Flanders Fields, delicate red poppies somehow found a way to grow, and this inspired one of the most memorable war poems, written by John McCrae. It has touched the hearts of millions of people since it was written in 1915.</a:t>
            </a:r>
          </a:p>
        </p:txBody>
      </p:sp>
    </p:spTree>
    <p:extLst>
      <p:ext uri="{BB962C8B-B14F-4D97-AF65-F5344CB8AC3E}">
        <p14:creationId xmlns:p14="http://schemas.microsoft.com/office/powerpoint/2010/main" val="195815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38750D948B7479EDFF5F91FCFAA31" ma:contentTypeVersion="16" ma:contentTypeDescription="Create a new document." ma:contentTypeScope="" ma:versionID="3d74a36a899577076928b333f2ae3283">
  <xsd:schema xmlns:xsd="http://www.w3.org/2001/XMLSchema" xmlns:xs="http://www.w3.org/2001/XMLSchema" xmlns:p="http://schemas.microsoft.com/office/2006/metadata/properties" xmlns:ns2="5df8254e-1c94-41fa-9325-ed5ec6958a3b" xmlns:ns3="f9d0be22-fb14-4089-9451-4c3557356a3f" targetNamespace="http://schemas.microsoft.com/office/2006/metadata/properties" ma:root="true" ma:fieldsID="54044abd85103ac4e642008730261490" ns2:_="" ns3:_="">
    <xsd:import namespace="5df8254e-1c94-41fa-9325-ed5ec6958a3b"/>
    <xsd:import namespace="f9d0be22-fb14-4089-9451-4c3557356a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8254e-1c94-41fa-9325-ed5ec6958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9f3128f-6dcb-49d6-99cf-a71b3c02b2c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d0be22-fb14-4089-9451-4c3557356a3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16361-5947-4ded-a8d1-b15b622530e1}" ma:internalName="TaxCatchAll" ma:showField="CatchAllData" ma:web="f9d0be22-fb14-4089-9451-4c3557356a3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f8254e-1c94-41fa-9325-ed5ec6958a3b">
      <Terms xmlns="http://schemas.microsoft.com/office/infopath/2007/PartnerControls"/>
    </lcf76f155ced4ddcb4097134ff3c332f>
    <TaxCatchAll xmlns="f9d0be22-fb14-4089-9451-4c3557356a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7D1B1-0797-4EF6-AE5E-69879BF27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8254e-1c94-41fa-9325-ed5ec6958a3b"/>
    <ds:schemaRef ds:uri="f9d0be22-fb14-4089-9451-4c3557356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4D1F3-0577-4790-B665-393E3BFF4BBB}">
  <ds:schemaRefs>
    <ds:schemaRef ds:uri="http://schemas.microsoft.com/office/infopath/2007/PartnerControls"/>
    <ds:schemaRef ds:uri="http://www.w3.org/XML/1998/namespace"/>
    <ds:schemaRef ds:uri="http://purl.org/dc/terms/"/>
    <ds:schemaRef ds:uri="http://purl.org/dc/elements/1.1/"/>
    <ds:schemaRef ds:uri="http://purl.org/dc/dcmitype/"/>
    <ds:schemaRef ds:uri="f9d0be22-fb14-4089-9451-4c3557356a3f"/>
    <ds:schemaRef ds:uri="http://schemas.openxmlformats.org/package/2006/metadata/core-properties"/>
    <ds:schemaRef ds:uri="http://schemas.microsoft.com/office/2006/documentManagement/types"/>
    <ds:schemaRef ds:uri="5df8254e-1c94-41fa-9325-ed5ec6958a3b"/>
    <ds:schemaRef ds:uri="http://schemas.microsoft.com/office/2006/metadata/properties"/>
  </ds:schemaRefs>
</ds:datastoreItem>
</file>

<file path=customXml/itemProps3.xml><?xml version="1.0" encoding="utf-8"?>
<ds:datastoreItem xmlns:ds="http://schemas.openxmlformats.org/officeDocument/2006/customXml" ds:itemID="{E46A06C1-27B5-4C83-8F1E-5F498B08A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Widescreen</PresentationFormat>
  <Paragraphs>170</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Bodoni MT</vt:lpstr>
      <vt:lpstr>Bradley Hand ITC</vt:lpstr>
      <vt:lpstr>Calibri</vt:lpstr>
      <vt:lpstr>Calibri Light</vt:lpstr>
      <vt:lpstr>Gill Sans MT</vt:lpstr>
      <vt:lpstr>Lucida Calligraphy</vt:lpstr>
      <vt:lpstr>Lucida Handwriting</vt:lpstr>
      <vt:lpstr>News GothicATT BT</vt:lpstr>
      <vt:lpstr>system-ui</vt:lpstr>
      <vt:lpstr>Office Theme</vt:lpstr>
      <vt:lpstr>Welcome to our Collective Worship</vt:lpstr>
      <vt:lpstr>PowerPoint Presentation</vt:lpstr>
      <vt:lpstr>PowerPoint Presentation</vt:lpstr>
      <vt:lpstr>What new things will we look at today?</vt:lpstr>
      <vt:lpstr>Now think about THIS symbol…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Thank you for sharing our Collective Worship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Ettridge</dc:creator>
  <cp:lastModifiedBy>Sandy Ettridge</cp:lastModifiedBy>
  <cp:revision>81</cp:revision>
  <dcterms:created xsi:type="dcterms:W3CDTF">2025-08-13T11:54:58Z</dcterms:created>
  <dcterms:modified xsi:type="dcterms:W3CDTF">2025-11-04T10:03:32Z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0x01010034138750D948B7479EDFF5F91FCFAA31</vt:lpwstr>
  </property>
  <property fmtid="{D5CDD505-2E9C-101B-9397-08002B2CF9AE}" pid="3" name="MediaServiceImageTags">
    <vt:lpwstr/>
  </property>
</Properties>
</file>